
<file path=[Content_Types].xml><?xml version="1.0" encoding="utf-8"?>
<Types xmlns="http://schemas.openxmlformats.org/package/2006/content-types">
  <Default Extension="jpeg" ContentType="image/jpeg"/>
  <Default Extension="JPG" ContentType="image/.jpg"/>
  <Default Extension="png" ContentType="image/png"/>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ommentAuthors.xml" ContentType="application/vnd.openxmlformats-officedocument.presentationml.commentAuthor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embedTrueTypeFonts="1" saveSubsetFonts="1">
  <p:sldMasterIdLst>
    <p:sldMasterId id="2147483648" r:id="rId1"/>
  </p:sldMasterIdLst>
  <p:notesMasterIdLst>
    <p:notesMasterId r:id="rId5"/>
  </p:notesMasterIdLst>
  <p:handoutMasterIdLst>
    <p:handoutMasterId r:id="rId32"/>
  </p:handoutMasterIdLst>
  <p:sldIdLst>
    <p:sldId id="451" r:id="rId3"/>
    <p:sldId id="633" r:id="rId4"/>
    <p:sldId id="707" r:id="rId6"/>
    <p:sldId id="838" r:id="rId7"/>
    <p:sldId id="850" r:id="rId8"/>
    <p:sldId id="708" r:id="rId9"/>
    <p:sldId id="839" r:id="rId10"/>
    <p:sldId id="840" r:id="rId11"/>
    <p:sldId id="841" r:id="rId12"/>
    <p:sldId id="812" r:id="rId13"/>
    <p:sldId id="909" r:id="rId14"/>
    <p:sldId id="910" r:id="rId15"/>
    <p:sldId id="911" r:id="rId16"/>
    <p:sldId id="851" r:id="rId17"/>
    <p:sldId id="823" r:id="rId18"/>
    <p:sldId id="868" r:id="rId19"/>
    <p:sldId id="869" r:id="rId20"/>
    <p:sldId id="887" r:id="rId21"/>
    <p:sldId id="813" r:id="rId22"/>
    <p:sldId id="895" r:id="rId23"/>
    <p:sldId id="896" r:id="rId24"/>
    <p:sldId id="818" r:id="rId25"/>
    <p:sldId id="903" r:id="rId26"/>
    <p:sldId id="862" r:id="rId27"/>
    <p:sldId id="863" r:id="rId28"/>
    <p:sldId id="864" r:id="rId29"/>
    <p:sldId id="865" r:id="rId30"/>
    <p:sldId id="263" r:id="rId31"/>
  </p:sldIdLst>
  <p:sldSz cx="12190095" cy="6858000"/>
  <p:notesSz cx="6858000" cy="9144000"/>
  <p:embeddedFontLst>
    <p:embeddedFont>
      <p:font typeface="微软雅黑" panose="020B0503020204020204" pitchFamily="34" charset="-122"/>
      <p:regular r:id="rId37"/>
    </p:embeddedFont>
    <p:embeddedFont>
      <p:font typeface="方正兰亭粗黑简体" panose="02000500000000000000" pitchFamily="2" charset="-122"/>
      <p:regular r:id="rId38"/>
    </p:embeddedFont>
    <p:embeddedFont>
      <p:font typeface="Montserrat Medium" panose="02000500000000000000" pitchFamily="2" charset="-122"/>
      <p:regular r:id="rId39"/>
    </p:embeddedFont>
    <p:embeddedFont>
      <p:font typeface="微软雅黑 Light" panose="020B0502040204020203" pitchFamily="34" charset="-122"/>
      <p:regular r:id="rId40"/>
    </p:embeddedFont>
    <p:embeddedFont>
      <p:font typeface="Calibri" panose="020F0502020204030204" charset="0"/>
      <p:regular r:id="rId41"/>
      <p:bold r:id="rId42"/>
      <p:italic r:id="rId43"/>
      <p:boldItalic r:id="rId44"/>
    </p:embeddedFont>
  </p:embeddedFontLst>
  <p:custDataLst>
    <p:tags r:id="rId45"/>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ef64b07c-381d-4532-a59a-5f351d6d5e8e}">
          <p14:sldIdLst>
            <p14:sldId id="451"/>
            <p14:sldId id="633"/>
          </p14:sldIdLst>
        </p14:section>
        <p14:section name="锂离子电池概要" id="{ebb29d27-bd87-432a-91cd-8abadaa44f1c}">
          <p14:sldIdLst>
            <p14:sldId id="707"/>
            <p14:sldId id="838"/>
            <p14:sldId id="850"/>
            <p14:sldId id="708"/>
            <p14:sldId id="839"/>
            <p14:sldId id="840"/>
            <p14:sldId id="841"/>
          </p14:sldIdLst>
        </p14:section>
        <p14:section name="制造工艺" id="{8e918906-d8a9-4661-bdc6-e5d0d13ae2db}">
          <p14:sldIdLst>
            <p14:sldId id="812"/>
            <p14:sldId id="909"/>
            <p14:sldId id="910"/>
            <p14:sldId id="911"/>
            <p14:sldId id="851"/>
          </p14:sldIdLst>
        </p14:section>
        <p14:section name="BMS设计—SOC估算" id="{3cf0ae9e-48dd-4423-b236-3c93860e1eac}">
          <p14:sldIdLst>
            <p14:sldId id="823"/>
            <p14:sldId id="868"/>
            <p14:sldId id="869"/>
            <p14:sldId id="887"/>
          </p14:sldIdLst>
        </p14:section>
        <p14:section name="BMS设计—SOH估算" id="{f9283d2b-3d4e-476d-a3cf-a57bfc678afc}">
          <p14:sldIdLst>
            <p14:sldId id="813"/>
            <p14:sldId id="895"/>
            <p14:sldId id="896"/>
          </p14:sldIdLst>
        </p14:section>
        <p14:section name="BMS设计—均衡算法" id="{7e04dea1-2b02-461d-844e-28c040b24f4a}">
          <p14:sldIdLst>
            <p14:sldId id="818"/>
            <p14:sldId id="903"/>
          </p14:sldIdLst>
        </p14:section>
        <p14:section name="PACK设计" id="{1652bd2e-6c90-41e3-bc5f-976b29590945}">
          <p14:sldIdLst>
            <p14:sldId id="862"/>
            <p14:sldId id="863"/>
            <p14:sldId id="864"/>
          </p14:sldIdLst>
        </p14:section>
        <p14:section name="固态电池特性" id="{626b94f4-ddea-44c0-8317-facadd6c6a47}">
          <p14:sldIdLst>
            <p14:sldId id="865"/>
          </p14:sldIdLst>
        </p14:section>
        <p14:section name="结束页" id="{5564ea04-ad22-4fe9-ae1e-df901d5a120f}">
          <p14:sldIdLst>
            <p14:sldId id="263"/>
          </p14:sldIdLst>
        </p14:section>
      </p14:sectionLst>
    </p:ext>
    <p:ext uri="{EFAFB233-063F-42B5-8137-9DF3F51BA10A}">
      <p15:sldGuideLst xmlns:p15="http://schemas.microsoft.com/office/powerpoint/2012/main">
        <p15:guide id="1" orient="horz" pos="1798" userDrawn="1">
          <p15:clr>
            <a:srgbClr val="A4A3A4"/>
          </p15:clr>
        </p15:guide>
        <p15:guide id="2" pos="4047"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YI.Y.HAN 韓毅" initials="Y韓" lastIdx="4" clrIdx="0"/>
  <p:cmAuthor id="2" name="sf-st07" initials="s" lastIdx="6" clrIdx="1"/>
  <p:cmAuthor id="3" name="sofar_2022_2@outlook.com" initials="s" lastIdx="1" clrIdx="2"/>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404040"/>
    <a:srgbClr val="0000CC"/>
    <a:srgbClr val="3A70D3"/>
    <a:srgbClr val="FFFFFF"/>
    <a:srgbClr val="65AADD"/>
    <a:srgbClr val="F5F7F9"/>
    <a:srgbClr val="E1EAF2"/>
    <a:srgbClr val="004098"/>
    <a:srgbClr val="DCF0FA"/>
    <a:srgbClr val="3A529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2" autoAdjust="0"/>
    <p:restoredTop sz="95040" autoAdjust="0"/>
  </p:normalViewPr>
  <p:slideViewPr>
    <p:cSldViewPr showGuides="1">
      <p:cViewPr varScale="1">
        <p:scale>
          <a:sx n="110" d="100"/>
          <a:sy n="110" d="100"/>
        </p:scale>
        <p:origin x="594" y="108"/>
      </p:cViewPr>
      <p:guideLst>
        <p:guide orient="horz" pos="1798"/>
        <p:guide pos="4047"/>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notesMaster" Target="notesMasters/notesMaster1.xml"/><Relationship Id="rId45" Type="http://schemas.openxmlformats.org/officeDocument/2006/relationships/tags" Target="tags/tag66.xml"/><Relationship Id="rId44" Type="http://schemas.openxmlformats.org/officeDocument/2006/relationships/font" Target="fonts/font8.fntdata"/><Relationship Id="rId43" Type="http://schemas.openxmlformats.org/officeDocument/2006/relationships/font" Target="fonts/font7.fntdata"/><Relationship Id="rId42" Type="http://schemas.openxmlformats.org/officeDocument/2006/relationships/font" Target="fonts/font6.fntdata"/><Relationship Id="rId41" Type="http://schemas.openxmlformats.org/officeDocument/2006/relationships/font" Target="fonts/font5.fntdata"/><Relationship Id="rId40" Type="http://schemas.openxmlformats.org/officeDocument/2006/relationships/font" Target="fonts/font4.fntdata"/><Relationship Id="rId4" Type="http://schemas.openxmlformats.org/officeDocument/2006/relationships/slide" Target="slides/slide2.xml"/><Relationship Id="rId39" Type="http://schemas.openxmlformats.org/officeDocument/2006/relationships/font" Target="fonts/font3.fntdata"/><Relationship Id="rId38" Type="http://schemas.openxmlformats.org/officeDocument/2006/relationships/font" Target="fonts/font2.fntdata"/><Relationship Id="rId37" Type="http://schemas.openxmlformats.org/officeDocument/2006/relationships/font" Target="fonts/font1.fntdata"/><Relationship Id="rId36" Type="http://schemas.openxmlformats.org/officeDocument/2006/relationships/commentAuthors" Target="commentAuthors.xml"/><Relationship Id="rId35" Type="http://schemas.openxmlformats.org/officeDocument/2006/relationships/tableStyles" Target="tableStyles.xml"/><Relationship Id="rId34" Type="http://schemas.openxmlformats.org/officeDocument/2006/relationships/viewProps" Target="viewProps.xml"/><Relationship Id="rId33" Type="http://schemas.openxmlformats.org/officeDocument/2006/relationships/presProps" Target="presProps.xml"/><Relationship Id="rId32" Type="http://schemas.openxmlformats.org/officeDocument/2006/relationships/handoutMaster" Target="handoutMasters/handoutMaster1.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2" Type="http://schemas.openxmlformats.org/officeDocument/2006/relationships/themeOverride" Target="../theme/themeOverride1.xml"/><Relationship Id="rId1" Type="http://schemas.openxmlformats.org/officeDocument/2006/relationships/oleObject" Target="&#24037;&#20316;&#31807;1"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layout/>
      <c:overlay val="0"/>
      <c:spPr>
        <a:noFill/>
        <a:ln>
          <a:noFill/>
        </a:ln>
        <a:effectLst/>
      </c:spPr>
      <c:txPr>
        <a:bodyPr rot="0" spcFirstLastPara="0" vertOverflow="ellipsis" vert="horz" wrap="square" anchor="ctr" anchorCtr="1"/>
        <a:lstStyle/>
        <a:p>
          <a:pPr>
            <a:defRPr lang="zh-CN" sz="1200" b="0" i="0" u="none" strike="noStrike" kern="1200" spc="0" baseline="0">
              <a:solidFill>
                <a:sysClr val="windowText" lastClr="000000">
                  <a:lumMod val="65000"/>
                  <a:lumOff val="35000"/>
                </a:sysClr>
              </a:solidFill>
              <a:latin typeface="+mn-lt"/>
              <a:ea typeface="+mn-ea"/>
              <a:cs typeface="+mn-cs"/>
            </a:defRPr>
          </a:pPr>
        </a:p>
      </c:txPr>
    </c:title>
    <c:autoTitleDeleted val="0"/>
    <c:plotArea>
      <c:layout/>
      <c:scatterChart>
        <c:scatterStyle val="smoothMarker"/>
        <c:varyColors val="0"/>
        <c:ser>
          <c:idx val="0"/>
          <c:order val="0"/>
          <c:tx>
            <c:strRef>
              <c:f>[工作簿1]Sheet1!$B$1</c:f>
              <c:strCache>
                <c:ptCount val="1"/>
                <c:pt idx="0">
                  <c:v>SOH(%)</c:v>
                </c:pt>
              </c:strCache>
            </c:strRef>
          </c:tx>
          <c:spPr>
            <a:ln w="19050" cap="rnd" cmpd="sng" algn="ctr">
              <a:solidFill>
                <a:srgbClr val="5B9BD5"/>
              </a:solidFill>
              <a:prstDash val="solid"/>
              <a:round/>
            </a:ln>
            <a:effectLst/>
          </c:spPr>
          <c:marker>
            <c:symbol val="none"/>
          </c:marker>
          <c:dLbls>
            <c:delete val="1"/>
          </c:dLbls>
          <c:xVal>
            <c:numRef>
              <c:f>[工作簿1]Sheet1!$A$2:$A$7</c:f>
              <c:numCache>
                <c:formatCode>General</c:formatCode>
                <c:ptCount val="6"/>
                <c:pt idx="0">
                  <c:v>0</c:v>
                </c:pt>
                <c:pt idx="1">
                  <c:v>1</c:v>
                </c:pt>
                <c:pt idx="2">
                  <c:v>2</c:v>
                </c:pt>
                <c:pt idx="3">
                  <c:v>3</c:v>
                </c:pt>
                <c:pt idx="4">
                  <c:v>4</c:v>
                </c:pt>
                <c:pt idx="5">
                  <c:v>5</c:v>
                </c:pt>
              </c:numCache>
            </c:numRef>
          </c:xVal>
          <c:yVal>
            <c:numRef>
              <c:f>[工作簿1]Sheet1!$B$2:$B$7</c:f>
              <c:numCache>
                <c:formatCode>General</c:formatCode>
                <c:ptCount val="6"/>
                <c:pt idx="0">
                  <c:v>100</c:v>
                </c:pt>
                <c:pt idx="1">
                  <c:v>97</c:v>
                </c:pt>
                <c:pt idx="2">
                  <c:v>95.3</c:v>
                </c:pt>
                <c:pt idx="3">
                  <c:v>94</c:v>
                </c:pt>
                <c:pt idx="4">
                  <c:v>93</c:v>
                </c:pt>
                <c:pt idx="5">
                  <c:v>92</c:v>
                </c:pt>
              </c:numCache>
            </c:numRef>
          </c:yVal>
          <c:smooth val="1"/>
        </c:ser>
        <c:dLbls>
          <c:showLegendKey val="0"/>
          <c:showVal val="0"/>
          <c:showCatName val="0"/>
          <c:showSerName val="0"/>
          <c:showPercent val="0"/>
          <c:showBubbleSize val="0"/>
        </c:dLbls>
        <c:axId val="460962432"/>
        <c:axId val="464642816"/>
      </c:scatterChart>
      <c:valAx>
        <c:axId val="460962432"/>
        <c:scaling>
          <c:orientation val="minMax"/>
          <c:max val="5"/>
        </c:scaling>
        <c:delete val="0"/>
        <c:axPos val="b"/>
        <c:majorGridlines>
          <c:spPr>
            <a:ln w="9525" cap="flat" cmpd="sng" algn="ctr">
              <a:solidFill>
                <a:sysClr val="windowText" lastClr="000000">
                  <a:lumMod val="15000"/>
                  <a:lumOff val="85000"/>
                </a:sysClr>
              </a:solidFill>
              <a:prstDash val="solid"/>
              <a:round/>
            </a:ln>
            <a:effectLst/>
          </c:spPr>
        </c:majorGridlines>
        <c:title>
          <c:tx>
            <c:rich>
              <a:bodyPr rot="0" spcFirstLastPara="0" vertOverflow="ellipsis" vert="horz" wrap="square" anchor="ctr" anchorCtr="1"/>
              <a:lstStyle/>
              <a:p>
                <a:pPr defTabSz="914400">
                  <a:defRPr lang="zh-CN" sz="1000" b="0" i="0" u="none" strike="noStrike" kern="1200" baseline="0">
                    <a:solidFill>
                      <a:sysClr val="windowText" lastClr="000000">
                        <a:lumMod val="65000"/>
                        <a:lumOff val="35000"/>
                      </a:sysClr>
                    </a:solidFill>
                    <a:latin typeface="+mn-lt"/>
                    <a:ea typeface="+mn-ea"/>
                    <a:cs typeface="+mn-cs"/>
                  </a:defRPr>
                </a:pPr>
                <a:r>
                  <a:rPr sz="1000"/>
                  <a:t>存储时长</a:t>
                </a:r>
                <a:r>
                  <a:rPr lang="en-US" altLang="zh-CN" sz="1000"/>
                  <a:t>(</a:t>
                </a:r>
                <a:r>
                  <a:rPr altLang="en-US" sz="1000"/>
                  <a:t>年</a:t>
                </a:r>
                <a:r>
                  <a:rPr lang="en-US" altLang="zh-CN" sz="1000"/>
                  <a:t>)</a:t>
                </a:r>
                <a:endParaRPr lang="en-US" altLang="zh-CN" sz="1000"/>
              </a:p>
            </c:rich>
          </c:tx>
          <c:layout/>
          <c:overlay val="0"/>
          <c:spPr>
            <a:noFill/>
            <a:ln>
              <a:noFill/>
            </a:ln>
            <a:effectLst/>
          </c:spPr>
        </c:title>
        <c:numFmt formatCode="General" sourceLinked="1"/>
        <c:majorTickMark val="none"/>
        <c:minorTickMark val="none"/>
        <c:tickLblPos val="nextTo"/>
        <c:spPr>
          <a:noFill/>
          <a:ln w="9525" cap="flat" cmpd="sng" algn="ctr">
            <a:solidFill>
              <a:sysClr val="windowText" lastClr="000000">
                <a:lumMod val="25000"/>
                <a:lumOff val="75000"/>
              </a:sysClr>
            </a:solidFill>
            <a:prstDash val="solid"/>
            <a:round/>
          </a:ln>
          <a:effectLst/>
        </c:spPr>
        <c:txPr>
          <a:bodyPr rot="-60000000" spcFirstLastPara="0" vertOverflow="ellipsis" vert="horz" wrap="square" anchor="ctr" anchorCtr="1"/>
          <a:lstStyle/>
          <a:p>
            <a:pPr>
              <a:defRPr lang="zh-CN" sz="1000" b="0" i="0" u="none" strike="noStrike" kern="1200" baseline="0">
                <a:solidFill>
                  <a:sysClr val="windowText" lastClr="000000">
                    <a:lumMod val="65000"/>
                    <a:lumOff val="35000"/>
                  </a:sysClr>
                </a:solidFill>
                <a:latin typeface="+mn-lt"/>
                <a:ea typeface="+mn-ea"/>
                <a:cs typeface="+mn-cs"/>
              </a:defRPr>
            </a:pPr>
          </a:p>
        </c:txPr>
        <c:crossAx val="464642816"/>
        <c:crosses val="autoZero"/>
        <c:crossBetween val="midCat"/>
      </c:valAx>
      <c:valAx>
        <c:axId val="464642816"/>
        <c:scaling>
          <c:orientation val="minMax"/>
          <c:max val="100"/>
        </c:scaling>
        <c:delete val="0"/>
        <c:axPos val="l"/>
        <c:majorGridlines>
          <c:spPr>
            <a:ln w="9525" cap="flat" cmpd="sng" algn="ctr">
              <a:solidFill>
                <a:sysClr val="windowText" lastClr="000000">
                  <a:lumMod val="15000"/>
                  <a:lumOff val="85000"/>
                </a:sysClr>
              </a:solidFill>
              <a:prstDash val="solid"/>
              <a:round/>
            </a:ln>
            <a:effectLst/>
          </c:spPr>
        </c:majorGridlines>
        <c:title>
          <c:tx>
            <c:rich>
              <a:bodyPr rot="-5400000" spcFirstLastPara="0" vertOverflow="ellipsis" vert="horz" wrap="square" anchor="ctr" anchorCtr="1"/>
              <a:lstStyle/>
              <a:p>
                <a:pPr defTabSz="914400">
                  <a:defRPr lang="zh-CN" sz="1000" b="0" i="0" u="none" strike="noStrike" kern="1200" baseline="0">
                    <a:solidFill>
                      <a:sysClr val="windowText" lastClr="000000">
                        <a:lumMod val="65000"/>
                        <a:lumOff val="35000"/>
                      </a:sysClr>
                    </a:solidFill>
                    <a:latin typeface="+mn-lt"/>
                    <a:ea typeface="+mn-ea"/>
                    <a:cs typeface="+mn-cs"/>
                  </a:defRPr>
                </a:pPr>
                <a:r>
                  <a:rPr sz="1000"/>
                  <a:t>剩余</a:t>
                </a:r>
                <a:r>
                  <a:rPr lang="en-US" altLang="zh-CN" sz="1000"/>
                  <a:t>SOH(%)</a:t>
                </a:r>
                <a:endParaRPr lang="en-US" altLang="zh-CN" sz="1000"/>
              </a:p>
            </c:rich>
          </c:tx>
          <c:layout/>
          <c:overlay val="0"/>
          <c:spPr>
            <a:noFill/>
            <a:ln>
              <a:noFill/>
            </a:ln>
            <a:effectLst/>
          </c:spPr>
        </c:title>
        <c:numFmt formatCode="General" sourceLinked="1"/>
        <c:majorTickMark val="none"/>
        <c:minorTickMark val="none"/>
        <c:tickLblPos val="nextTo"/>
        <c:spPr>
          <a:noFill/>
          <a:ln w="9525" cap="flat" cmpd="sng" algn="ctr">
            <a:solidFill>
              <a:sysClr val="windowText" lastClr="000000">
                <a:lumMod val="25000"/>
                <a:lumOff val="75000"/>
              </a:sysClr>
            </a:solidFill>
            <a:prstDash val="solid"/>
            <a:round/>
          </a:ln>
          <a:effectLst/>
        </c:spPr>
        <c:txPr>
          <a:bodyPr rot="-60000000" spcFirstLastPara="0" vertOverflow="ellipsis" vert="horz" wrap="square" anchor="ctr" anchorCtr="1"/>
          <a:lstStyle/>
          <a:p>
            <a:pPr>
              <a:defRPr lang="zh-CN" sz="1000" b="0" i="0" u="none" strike="noStrike" kern="1200" baseline="0">
                <a:solidFill>
                  <a:sysClr val="windowText" lastClr="000000">
                    <a:lumMod val="65000"/>
                    <a:lumOff val="35000"/>
                  </a:sysClr>
                </a:solidFill>
                <a:latin typeface="+mn-lt"/>
                <a:ea typeface="+mn-ea"/>
                <a:cs typeface="+mn-cs"/>
              </a:defRPr>
            </a:pPr>
          </a:p>
        </c:txPr>
        <c:crossAx val="460962432"/>
        <c:crosses val="autoZero"/>
        <c:crossBetween val="midCat"/>
      </c:valAx>
      <c:spPr>
        <a:noFill/>
        <a:ln>
          <a:noFill/>
        </a:ln>
        <a:effectLst/>
      </c:spPr>
    </c:plotArea>
    <c:plotVisOnly val="1"/>
    <c:dispBlanksAs val="gap"/>
    <c:showDLblsOverMax val="0"/>
    <c:extLst>
      <c:ext uri="{0b15fc19-7d7d-44ad-8c2d-2c3a37ce22c3}">
        <chartProps xmlns="https://web.wps.cn/et/2018/main" chartId="{817f888f-d44e-48e2-be60-e62ca210d926}"/>
      </c:ext>
    </c:extLst>
  </c:chart>
  <c:spPr>
    <a:solidFill>
      <a:sysClr val="window" lastClr="FFFFFF"/>
    </a:solidFill>
    <a:ln w="9525" cap="flat" cmpd="sng" algn="ctr">
      <a:solidFill>
        <a:sysClr val="windowText" lastClr="000000">
          <a:lumMod val="15000"/>
          <a:lumOff val="85000"/>
        </a:sysClr>
      </a:solidFill>
      <a:prstDash val="solid"/>
      <a:round/>
    </a:ln>
    <a:effectLst/>
  </c:spPr>
  <c:txPr>
    <a:bodyPr/>
    <a:lstStyle/>
    <a:p>
      <a:pPr>
        <a:defRPr lang="zh-CN" sz="1000"/>
      </a:pPr>
    </a:p>
  </c:txPr>
  <c:externalData r:id="rId1">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EC1EA7E-6DEE-4E75-B2CF-6433F4D92F4C}"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77FF898-9485-47F9-A6EA-D007A2956F1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a:t>
            </a:r>
            <a:r>
              <a:rPr lang="en-US" altLang="zh-CN"/>
              <a:t>1</a:t>
            </a:r>
            <a:r>
              <a:rPr lang="zh-CN" altLang="en-US"/>
              <a:t>）从电芯</a:t>
            </a:r>
            <a:r>
              <a:rPr lang="en-US" altLang="zh-CN"/>
              <a:t>—PACK—RACK</a:t>
            </a:r>
            <a:r>
              <a:rPr lang="zh-CN" altLang="en-US"/>
              <a:t>的</a:t>
            </a:r>
            <a:r>
              <a:rPr lang="en-US" altLang="zh-CN"/>
              <a:t>SOC</a:t>
            </a:r>
            <a:r>
              <a:rPr lang="zh-CN" altLang="en-US"/>
              <a:t>计算方法没有特别</a:t>
            </a:r>
            <a:r>
              <a:rPr lang="zh-CN" altLang="en-US"/>
              <a:t>明白</a:t>
            </a:r>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a:t>
            </a:r>
            <a:r>
              <a:rPr lang="en-US" altLang="zh-CN"/>
              <a:t>1</a:t>
            </a:r>
            <a:r>
              <a:rPr lang="zh-CN" altLang="en-US"/>
              <a:t>）在整个放电过程钟，分了多个电压节点，在不同节点可以分别计算</a:t>
            </a:r>
            <a:r>
              <a:rPr lang="en-US" altLang="zh-CN"/>
              <a:t>SOH</a:t>
            </a:r>
            <a:r>
              <a:rPr lang="zh-CN" altLang="en-US"/>
              <a:t>，我的问题是，如果充放电倍率不一样，累计的容量也可能有差异，这部分要考虑</a:t>
            </a:r>
            <a:r>
              <a:rPr lang="zh-CN" altLang="en-US"/>
              <a:t>吗？</a:t>
            </a:r>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9" Type="http://schemas.openxmlformats.org/officeDocument/2006/relationships/image" Target="../media/image2.png"/><Relationship Id="rId8" Type="http://schemas.openxmlformats.org/officeDocument/2006/relationships/tags" Target="../tags/tag6.xml"/><Relationship Id="rId7" Type="http://schemas.openxmlformats.org/officeDocument/2006/relationships/tags" Target="../tags/tag5.xml"/><Relationship Id="rId6" Type="http://schemas.openxmlformats.org/officeDocument/2006/relationships/tags" Target="../tags/tag4.xml"/><Relationship Id="rId5" Type="http://schemas.openxmlformats.org/officeDocument/2006/relationships/tags" Target="../tags/tag3.xml"/><Relationship Id="rId4" Type="http://schemas.openxmlformats.org/officeDocument/2006/relationships/tags" Target="../tags/tag2.xml"/><Relationship Id="rId3" Type="http://schemas.openxmlformats.org/officeDocument/2006/relationships/image" Target="../media/image1.jpeg"/><Relationship Id="rId2" Type="http://schemas.openxmlformats.org/officeDocument/2006/relationships/tags" Target="../tags/tag1.xml"/><Relationship Id="rId10"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9" Type="http://schemas.openxmlformats.org/officeDocument/2006/relationships/tags" Target="../tags/tag14.xml"/><Relationship Id="rId8" Type="http://schemas.openxmlformats.org/officeDocument/2006/relationships/tags" Target="../tags/tag13.xml"/><Relationship Id="rId7" Type="http://schemas.openxmlformats.org/officeDocument/2006/relationships/tags" Target="../tags/tag12.xml"/><Relationship Id="rId6" Type="http://schemas.openxmlformats.org/officeDocument/2006/relationships/tags" Target="../tags/tag11.xml"/><Relationship Id="rId5" Type="http://schemas.openxmlformats.org/officeDocument/2006/relationships/tags" Target="../tags/tag10.xml"/><Relationship Id="rId4" Type="http://schemas.openxmlformats.org/officeDocument/2006/relationships/tags" Target="../tags/tag9.xml"/><Relationship Id="rId3" Type="http://schemas.openxmlformats.org/officeDocument/2006/relationships/tags" Target="../tags/tag8.xml"/><Relationship Id="rId2" Type="http://schemas.openxmlformats.org/officeDocument/2006/relationships/tags" Target="../tags/tag7.xml"/><Relationship Id="rId11" Type="http://schemas.openxmlformats.org/officeDocument/2006/relationships/tags" Target="../tags/tag16.xml"/><Relationship Id="rId10" Type="http://schemas.openxmlformats.org/officeDocument/2006/relationships/tags" Target="../tags/tag15.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9" Type="http://schemas.openxmlformats.org/officeDocument/2006/relationships/tags" Target="../tags/tag23.xml"/><Relationship Id="rId8" Type="http://schemas.openxmlformats.org/officeDocument/2006/relationships/tags" Target="../tags/tag22.xml"/><Relationship Id="rId7" Type="http://schemas.openxmlformats.org/officeDocument/2006/relationships/tags" Target="../tags/tag21.xml"/><Relationship Id="rId6" Type="http://schemas.openxmlformats.org/officeDocument/2006/relationships/tags" Target="../tags/tag20.xml"/><Relationship Id="rId5" Type="http://schemas.openxmlformats.org/officeDocument/2006/relationships/tags" Target="../tags/tag19.xml"/><Relationship Id="rId4" Type="http://schemas.openxmlformats.org/officeDocument/2006/relationships/tags" Target="../tags/tag18.xml"/><Relationship Id="rId3" Type="http://schemas.openxmlformats.org/officeDocument/2006/relationships/image" Target="../media/image4.png"/><Relationship Id="rId2" Type="http://schemas.openxmlformats.org/officeDocument/2006/relationships/tags" Target="../tags/tag17.xml"/><Relationship Id="rId13" Type="http://schemas.openxmlformats.org/officeDocument/2006/relationships/tags" Target="../tags/tag27.xml"/><Relationship Id="rId12" Type="http://schemas.openxmlformats.org/officeDocument/2006/relationships/tags" Target="../tags/tag26.xml"/><Relationship Id="rId11" Type="http://schemas.openxmlformats.org/officeDocument/2006/relationships/tags" Target="../tags/tag25.xml"/><Relationship Id="rId10" Type="http://schemas.openxmlformats.org/officeDocument/2006/relationships/tags" Target="../tags/tag24.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7" Type="http://schemas.openxmlformats.org/officeDocument/2006/relationships/tags" Target="../tags/tag33.xml"/><Relationship Id="rId6" Type="http://schemas.openxmlformats.org/officeDocument/2006/relationships/tags" Target="../tags/tag32.xml"/><Relationship Id="rId5" Type="http://schemas.openxmlformats.org/officeDocument/2006/relationships/tags" Target="../tags/tag31.xml"/><Relationship Id="rId4" Type="http://schemas.openxmlformats.org/officeDocument/2006/relationships/tags" Target="../tags/tag30.xml"/><Relationship Id="rId3" Type="http://schemas.openxmlformats.org/officeDocument/2006/relationships/tags" Target="../tags/tag29.xml"/><Relationship Id="rId2" Type="http://schemas.openxmlformats.org/officeDocument/2006/relationships/tags" Target="../tags/tag28.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9" Type="http://schemas.openxmlformats.org/officeDocument/2006/relationships/tags" Target="../tags/tag40.xml"/><Relationship Id="rId8" Type="http://schemas.openxmlformats.org/officeDocument/2006/relationships/tags" Target="../tags/tag39.xml"/><Relationship Id="rId7" Type="http://schemas.openxmlformats.org/officeDocument/2006/relationships/tags" Target="../tags/tag38.xml"/><Relationship Id="rId6" Type="http://schemas.openxmlformats.org/officeDocument/2006/relationships/image" Target="../media/image5.jpeg"/><Relationship Id="rId5" Type="http://schemas.openxmlformats.org/officeDocument/2006/relationships/tags" Target="../tags/tag37.xml"/><Relationship Id="rId4" Type="http://schemas.openxmlformats.org/officeDocument/2006/relationships/tags" Target="../tags/tag36.xml"/><Relationship Id="rId3" Type="http://schemas.openxmlformats.org/officeDocument/2006/relationships/tags" Target="../tags/tag35.xml"/><Relationship Id="rId2" Type="http://schemas.openxmlformats.org/officeDocument/2006/relationships/tags" Target="../tags/tag34.xml"/><Relationship Id="rId18" Type="http://schemas.openxmlformats.org/officeDocument/2006/relationships/image" Target="../media/image10.png"/><Relationship Id="rId17" Type="http://schemas.openxmlformats.org/officeDocument/2006/relationships/tags" Target="../tags/tag44.xml"/><Relationship Id="rId16" Type="http://schemas.openxmlformats.org/officeDocument/2006/relationships/image" Target="../media/image9.png"/><Relationship Id="rId15" Type="http://schemas.openxmlformats.org/officeDocument/2006/relationships/tags" Target="../tags/tag43.xml"/><Relationship Id="rId14" Type="http://schemas.openxmlformats.org/officeDocument/2006/relationships/image" Target="../media/image8.png"/><Relationship Id="rId13" Type="http://schemas.openxmlformats.org/officeDocument/2006/relationships/tags" Target="../tags/tag42.xml"/><Relationship Id="rId12" Type="http://schemas.openxmlformats.org/officeDocument/2006/relationships/image" Target="../media/image7.png"/><Relationship Id="rId11" Type="http://schemas.openxmlformats.org/officeDocument/2006/relationships/tags" Target="../tags/tag41.xml"/><Relationship Id="rId10"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tags" Target="../tags/tag45.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4" Type="http://schemas.openxmlformats.org/officeDocument/2006/relationships/image" Target="../media/image13.png"/><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3" name="日期占位符 2"/>
          <p:cNvSpPr>
            <a:spLocks noGrp="1"/>
          </p:cNvSpPr>
          <p:nvPr>
            <p:ph type="dt" sz="half" idx="10"/>
          </p:nvPr>
        </p:nvSpPr>
        <p:spPr>
          <a:xfrm>
            <a:off x="1270556" y="6356351"/>
            <a:ext cx="2844430" cy="365125"/>
          </a:xfrm>
        </p:spPr>
        <p:txBody>
          <a:bodyPr/>
          <a:lstStyle/>
          <a:p>
            <a:fld id="{DC9221C0-7E48-41AA-ACD1-47ED56919795}" type="datetime1">
              <a:rPr lang="zh-CN" altLang="en-US" smtClean="0"/>
            </a:fld>
            <a:endParaRPr lang="zh-CN" altLang="en-US"/>
          </a:p>
        </p:txBody>
      </p:sp>
      <p:sp>
        <p:nvSpPr>
          <p:cNvPr id="4" name="页脚占位符 3"/>
          <p:cNvSpPr>
            <a:spLocks noGrp="1"/>
          </p:cNvSpPr>
          <p:nvPr>
            <p:ph type="ftr" sz="quarter" idx="11"/>
          </p:nvPr>
        </p:nvSpPr>
        <p:spPr>
          <a:xfrm>
            <a:off x="4165058" y="6356351"/>
            <a:ext cx="3860297" cy="365125"/>
          </a:xfrm>
        </p:spPr>
        <p:txBody>
          <a:bodyPr/>
          <a:lstStyle/>
          <a:p>
            <a:endParaRPr lang="zh-CN" altLang="en-US"/>
          </a:p>
        </p:txBody>
      </p:sp>
      <p:sp>
        <p:nvSpPr>
          <p:cNvPr id="5" name="灯片编号占位符 4"/>
          <p:cNvSpPr>
            <a:spLocks noGrp="1"/>
          </p:cNvSpPr>
          <p:nvPr>
            <p:ph type="sldNum" sz="quarter" idx="12"/>
          </p:nvPr>
        </p:nvSpPr>
        <p:spPr>
          <a:xfrm>
            <a:off x="8595536" y="6135709"/>
            <a:ext cx="2844430" cy="365125"/>
          </a:xfrm>
        </p:spPr>
        <p:txBody>
          <a:bodyPr/>
          <a:lstStyle/>
          <a:p>
            <a:r>
              <a:rPr lang="en-US" altLang="zh-CN" dirty="0" smtClean="0"/>
              <a:t>0</a:t>
            </a:r>
            <a:endParaRPr lang="zh-CN" altLang="en-US" dirty="0"/>
          </a:p>
        </p:txBody>
      </p:sp>
      <p:pic>
        <p:nvPicPr>
          <p:cNvPr id="7" name="图片 6" descr="C:\Users\think\Desktop\1212(1).jpg1212(1)"/>
          <p:cNvPicPr>
            <a:picLocks noChangeAspect="1"/>
          </p:cNvPicPr>
          <p:nvPr userDrawn="1">
            <p:custDataLst>
              <p:tags r:id="rId2"/>
            </p:custDataLst>
          </p:nvPr>
        </p:nvPicPr>
        <p:blipFill>
          <a:blip r:embed="rId3"/>
          <a:srcRect/>
          <a:stretch>
            <a:fillRect/>
          </a:stretch>
        </p:blipFill>
        <p:spPr>
          <a:xfrm>
            <a:off x="0" y="-635"/>
            <a:ext cx="12189460" cy="6857365"/>
          </a:xfrm>
          <a:prstGeom prst="rect">
            <a:avLst/>
          </a:prstGeom>
        </p:spPr>
      </p:pic>
      <p:sp>
        <p:nvSpPr>
          <p:cNvPr id="8" name="副标题 7"/>
          <p:cNvSpPr>
            <a:spLocks noGrp="1"/>
          </p:cNvSpPr>
          <p:nvPr>
            <p:ph type="subTitle" idx="1" hasCustomPrompt="1"/>
            <p:custDataLst>
              <p:tags r:id="rId4"/>
            </p:custDataLst>
          </p:nvPr>
        </p:nvSpPr>
        <p:spPr>
          <a:xfrm>
            <a:off x="756000" y="2315155"/>
            <a:ext cx="8533289" cy="1752600"/>
          </a:xfrm>
        </p:spPr>
        <p:txBody>
          <a:bodyPr>
            <a:noAutofit/>
          </a:bodyPr>
          <a:lstStyle>
            <a:lvl1pPr marL="0" marR="0" indent="0" algn="l" defTabSz="914400" rtl="0" eaLnBrk="1" fontAlgn="auto" latinLnBrk="0" hangingPunct="1">
              <a:lnSpc>
                <a:spcPct val="100000"/>
              </a:lnSpc>
              <a:spcBef>
                <a:spcPct val="0"/>
              </a:spcBef>
              <a:spcAft>
                <a:spcPts val="0"/>
              </a:spcAft>
              <a:buNone/>
              <a:defRPr sz="4800" b="1" u="none" strike="noStrike" kern="1200" cap="none" spc="0" normalizeH="0">
                <a:solidFill>
                  <a:schemeClr val="tx1">
                    <a:lumMod val="75000"/>
                    <a:lumOff val="25000"/>
                  </a:schemeClr>
                </a:solidFill>
                <a:uFillTx/>
                <a:latin typeface="微软雅黑" panose="020B0503020204020204" pitchFamily="34" charset="-122"/>
                <a:ea typeface="微软雅黑" panose="020B0503020204020204" pitchFamily="34" charset="-122"/>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R="0" lvl="0" defTabSz="914400" rtl="0" eaLnBrk="1" fontAlgn="auto" latinLnBrk="0" hangingPunct="1">
              <a:lnSpc>
                <a:spcPct val="100000"/>
              </a:lnSpc>
              <a:spcBef>
                <a:spcPct val="0"/>
              </a:spcBef>
              <a:spcAft>
                <a:spcPts val="0"/>
              </a:spcAft>
              <a:defRPr/>
            </a:pPr>
            <a:r>
              <a:rPr lang="zh-CN" altLang="en-US" dirty="0" smtClean="0">
                <a:sym typeface="+mn-ea"/>
              </a:rPr>
              <a:t>单击此处添加一级标题</a:t>
            </a:r>
            <a:br>
              <a:rPr lang="en-US" altLang="zh-CN" dirty="0" smtClean="0">
                <a:sym typeface="+mn-ea"/>
              </a:rPr>
            </a:br>
            <a:r>
              <a:rPr lang="zh-CN" altLang="en-US" dirty="0" smtClean="0">
                <a:sym typeface="+mn-ea"/>
              </a:rPr>
              <a:t>微软雅黑</a:t>
            </a:r>
            <a:r>
              <a:rPr lang="en-US" altLang="zh-CN" dirty="0" smtClean="0">
                <a:sym typeface="+mn-ea"/>
              </a:rPr>
              <a:t>48</a:t>
            </a:r>
            <a:r>
              <a:rPr lang="zh-CN" altLang="en-US" dirty="0" smtClean="0">
                <a:sym typeface="+mn-ea"/>
              </a:rPr>
              <a:t>号</a:t>
            </a:r>
            <a:endParaRPr lang="en-US" altLang="zh-CN" dirty="0">
              <a:sym typeface="+mn-ea"/>
            </a:endParaRPr>
          </a:p>
        </p:txBody>
      </p:sp>
      <p:sp>
        <p:nvSpPr>
          <p:cNvPr id="10" name="文本框 4"/>
          <p:cNvSpPr txBox="1"/>
          <p:nvPr userDrawn="1">
            <p:custDataLst>
              <p:tags r:id="rId5"/>
            </p:custDataLst>
          </p:nvPr>
        </p:nvSpPr>
        <p:spPr>
          <a:xfrm>
            <a:off x="1386680" y="5583355"/>
            <a:ext cx="1356026" cy="418191"/>
          </a:xfrm>
          <a:prstGeom prst="rect">
            <a:avLst/>
          </a:prstGeom>
          <a:noFill/>
        </p:spPr>
        <p:txBody>
          <a:bodyPr wrap="square">
            <a:spAutoFit/>
          </a:bodyPr>
          <a:lstStyle/>
          <a:p>
            <a:pPr>
              <a:lnSpc>
                <a:spcPct val="150000"/>
              </a:lnSpc>
              <a:spcAft>
                <a:spcPts val="1000"/>
              </a:spcAft>
            </a:pPr>
            <a:r>
              <a:rPr kumimoji="1" lang="zh-CN" altLang="en-US" sz="1600" dirty="0" smtClean="0">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mn-ea"/>
              </a:rPr>
              <a:t>演讲者</a:t>
            </a:r>
            <a:r>
              <a:rPr kumimoji="1" lang="en-US" altLang="zh-CN" sz="1600" dirty="0" smtClean="0">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mn-ea"/>
              </a:rPr>
              <a:t>:</a:t>
            </a:r>
            <a:endParaRPr kumimoji="1" lang="zh-CN" altLang="en-US" sz="1600" dirty="0">
              <a:solidFill>
                <a:srgbClr val="404040"/>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2" name="文本框 10"/>
          <p:cNvSpPr txBox="1"/>
          <p:nvPr userDrawn="1">
            <p:custDataLst>
              <p:tags r:id="rId6"/>
            </p:custDataLst>
          </p:nvPr>
        </p:nvSpPr>
        <p:spPr>
          <a:xfrm>
            <a:off x="1388077" y="5888061"/>
            <a:ext cx="1714154" cy="418191"/>
          </a:xfrm>
          <a:prstGeom prst="rect">
            <a:avLst/>
          </a:prstGeom>
          <a:noFill/>
        </p:spPr>
        <p:txBody>
          <a:bodyPr wrap="square">
            <a:spAutoFit/>
          </a:bodyPr>
          <a:lstStyle/>
          <a:p>
            <a:pPr>
              <a:lnSpc>
                <a:spcPct val="150000"/>
              </a:lnSpc>
              <a:spcAft>
                <a:spcPts val="1000"/>
              </a:spcAft>
            </a:pPr>
            <a:r>
              <a:rPr kumimoji="1" lang="zh-CN" altLang="en-US" sz="1600" dirty="0" smtClean="0">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mn-ea"/>
              </a:rPr>
              <a:t>演讲时间</a:t>
            </a:r>
            <a:r>
              <a:rPr kumimoji="1" lang="en-US" altLang="zh-CN" sz="1600" dirty="0" smtClean="0">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mn-ea"/>
              </a:rPr>
              <a:t>:</a:t>
            </a:r>
            <a:endParaRPr kumimoji="1" lang="zh-CN" altLang="en-US" sz="1600" dirty="0">
              <a:solidFill>
                <a:srgbClr val="404040"/>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3" name="文本占位符 6"/>
          <p:cNvSpPr>
            <a:spLocks noGrp="1"/>
          </p:cNvSpPr>
          <p:nvPr>
            <p:ph type="body" sz="quarter" idx="13" hasCustomPrompt="1"/>
            <p:custDataLst>
              <p:tags r:id="rId7"/>
            </p:custDataLst>
          </p:nvPr>
        </p:nvSpPr>
        <p:spPr>
          <a:xfrm>
            <a:off x="2358244" y="5583355"/>
            <a:ext cx="1584960" cy="422552"/>
          </a:xfrm>
          <a:prstGeom prst="rect">
            <a:avLst/>
          </a:prstGeom>
        </p:spPr>
        <p:txBody>
          <a:bodyPr>
            <a:noAutofit/>
          </a:bodyPr>
          <a:lstStyle>
            <a:lvl1pPr marL="0" indent="0" algn="l" defTabSz="914400" rtl="0" eaLnBrk="1" latinLnBrk="0" hangingPunct="1">
              <a:lnSpc>
                <a:spcPct val="150000"/>
              </a:lnSpc>
              <a:spcAft>
                <a:spcPts val="1000"/>
              </a:spcAft>
              <a:buNone/>
              <a:defRPr kumimoji="1" lang="zh-CN" altLang="en-US" sz="1600" kern="1200" spc="0" smtClean="0">
                <a:solidFill>
                  <a:schemeClr val="tx1">
                    <a:lumMod val="75000"/>
                    <a:lumOff val="25000"/>
                  </a:schemeClr>
                </a:solidFill>
                <a:effectLst/>
                <a:latin typeface="微软雅黑" panose="020B0503020204020204" pitchFamily="34" charset="-122"/>
                <a:ea typeface="微软雅黑" panose="020B0503020204020204" pitchFamily="34" charset="-122"/>
                <a:cs typeface="Arial" panose="020B0604020202020204" pitchFamily="34" charset="0"/>
              </a:defRPr>
            </a:lvl1pPr>
            <a:lvl2pPr marL="0" algn="l" defTabSz="914400" rtl="0" eaLnBrk="1" latinLnBrk="0" hangingPunct="1">
              <a:lnSpc>
                <a:spcPct val="150000"/>
              </a:lnSpc>
              <a:spcAft>
                <a:spcPts val="1000"/>
              </a:spcAft>
              <a:defRPr kumimoji="1" lang="zh-CN" altLang="en-US" sz="1600" kern="1200" smtClean="0">
                <a:solidFill>
                  <a:schemeClr val="bg1"/>
                </a:solidFill>
                <a:latin typeface="+mn-ea"/>
                <a:ea typeface="+mn-ea"/>
                <a:cs typeface="+mn-cs"/>
              </a:defRPr>
            </a:lvl2pPr>
            <a:lvl3pPr marL="0" algn="l" defTabSz="914400" rtl="0" eaLnBrk="1" latinLnBrk="0" hangingPunct="1">
              <a:lnSpc>
                <a:spcPct val="150000"/>
              </a:lnSpc>
              <a:spcAft>
                <a:spcPts val="1000"/>
              </a:spcAft>
              <a:defRPr kumimoji="1" lang="zh-CN" altLang="en-US" sz="1600" kern="1200" smtClean="0">
                <a:solidFill>
                  <a:schemeClr val="bg1"/>
                </a:solidFill>
                <a:latin typeface="+mn-ea"/>
                <a:ea typeface="+mn-ea"/>
                <a:cs typeface="+mn-cs"/>
              </a:defRPr>
            </a:lvl3pPr>
            <a:lvl4pPr marL="0" algn="l" defTabSz="914400" rtl="0" eaLnBrk="1" latinLnBrk="0" hangingPunct="1">
              <a:lnSpc>
                <a:spcPct val="150000"/>
              </a:lnSpc>
              <a:spcAft>
                <a:spcPts val="1000"/>
              </a:spcAft>
              <a:defRPr kumimoji="1" lang="zh-CN" altLang="en-US" sz="1600" kern="1200" smtClean="0">
                <a:solidFill>
                  <a:schemeClr val="bg1"/>
                </a:solidFill>
                <a:latin typeface="+mn-ea"/>
                <a:ea typeface="+mn-ea"/>
                <a:cs typeface="+mn-cs"/>
              </a:defRPr>
            </a:lvl4pPr>
            <a:lvl5pPr marL="0" algn="l" defTabSz="914400" rtl="0" eaLnBrk="1" latinLnBrk="0" hangingPunct="1">
              <a:lnSpc>
                <a:spcPct val="150000"/>
              </a:lnSpc>
              <a:spcAft>
                <a:spcPts val="1000"/>
              </a:spcAft>
              <a:defRPr kumimoji="1" lang="en-US" sz="1600" kern="1200">
                <a:solidFill>
                  <a:schemeClr val="bg1"/>
                </a:solidFill>
                <a:latin typeface="+mn-ea"/>
                <a:ea typeface="+mn-ea"/>
                <a:cs typeface="+mn-cs"/>
              </a:defRPr>
            </a:lvl5pPr>
          </a:lstStyle>
          <a:p>
            <a:pPr lvl="0"/>
            <a:r>
              <a:rPr lang="zh-CN" altLang="en-US" dirty="0" smtClean="0">
                <a:sym typeface="+mn-ea"/>
              </a:rPr>
              <a:t>单击输入姓名</a:t>
            </a:r>
            <a:endParaRPr lang="zh-CN" altLang="en-US" dirty="0">
              <a:sym typeface="+mn-ea"/>
            </a:endParaRPr>
          </a:p>
        </p:txBody>
      </p:sp>
      <p:sp>
        <p:nvSpPr>
          <p:cNvPr id="14" name="文本占位符 6"/>
          <p:cNvSpPr>
            <a:spLocks noGrp="1"/>
          </p:cNvSpPr>
          <p:nvPr>
            <p:ph type="body" sz="quarter" idx="14" hasCustomPrompt="1"/>
            <p:custDataLst>
              <p:tags r:id="rId8"/>
            </p:custDataLst>
          </p:nvPr>
        </p:nvSpPr>
        <p:spPr>
          <a:xfrm>
            <a:off x="2358358" y="5888061"/>
            <a:ext cx="1584960" cy="422552"/>
          </a:xfrm>
          <a:prstGeom prst="rect">
            <a:avLst/>
          </a:prstGeom>
        </p:spPr>
        <p:txBody>
          <a:bodyPr>
            <a:noAutofit/>
          </a:bodyPr>
          <a:lstStyle>
            <a:lvl1pPr marL="0" indent="0" algn="l" defTabSz="914400" rtl="0" eaLnBrk="1" latinLnBrk="0" hangingPunct="1">
              <a:lnSpc>
                <a:spcPct val="150000"/>
              </a:lnSpc>
              <a:spcAft>
                <a:spcPts val="1000"/>
              </a:spcAft>
              <a:buNone/>
              <a:defRPr kumimoji="1" lang="zh-CN" altLang="en-US" sz="1600" kern="1200" spc="0" smtClean="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defRPr>
            </a:lvl1pPr>
            <a:lvl2pPr marL="0" algn="l" defTabSz="914400" rtl="0" eaLnBrk="1" latinLnBrk="0" hangingPunct="1">
              <a:lnSpc>
                <a:spcPct val="150000"/>
              </a:lnSpc>
              <a:spcAft>
                <a:spcPts val="1000"/>
              </a:spcAft>
              <a:defRPr kumimoji="1" lang="zh-CN" altLang="en-US" sz="1600" kern="1200" smtClean="0">
                <a:solidFill>
                  <a:schemeClr val="bg1"/>
                </a:solidFill>
                <a:latin typeface="+mn-ea"/>
                <a:ea typeface="+mn-ea"/>
                <a:cs typeface="+mn-cs"/>
              </a:defRPr>
            </a:lvl2pPr>
            <a:lvl3pPr marL="0" algn="l" defTabSz="914400" rtl="0" eaLnBrk="1" latinLnBrk="0" hangingPunct="1">
              <a:lnSpc>
                <a:spcPct val="150000"/>
              </a:lnSpc>
              <a:spcAft>
                <a:spcPts val="1000"/>
              </a:spcAft>
              <a:defRPr kumimoji="1" lang="zh-CN" altLang="en-US" sz="1600" kern="1200" smtClean="0">
                <a:solidFill>
                  <a:schemeClr val="bg1"/>
                </a:solidFill>
                <a:latin typeface="+mn-ea"/>
                <a:ea typeface="+mn-ea"/>
                <a:cs typeface="+mn-cs"/>
              </a:defRPr>
            </a:lvl3pPr>
            <a:lvl4pPr marL="0" algn="l" defTabSz="914400" rtl="0" eaLnBrk="1" latinLnBrk="0" hangingPunct="1">
              <a:lnSpc>
                <a:spcPct val="150000"/>
              </a:lnSpc>
              <a:spcAft>
                <a:spcPts val="1000"/>
              </a:spcAft>
              <a:defRPr kumimoji="1" lang="zh-CN" altLang="en-US" sz="1600" kern="1200" smtClean="0">
                <a:solidFill>
                  <a:schemeClr val="bg1"/>
                </a:solidFill>
                <a:latin typeface="+mn-ea"/>
                <a:ea typeface="+mn-ea"/>
                <a:cs typeface="+mn-cs"/>
              </a:defRPr>
            </a:lvl4pPr>
            <a:lvl5pPr marL="0" algn="l" defTabSz="914400" rtl="0" eaLnBrk="1" latinLnBrk="0" hangingPunct="1">
              <a:lnSpc>
                <a:spcPct val="150000"/>
              </a:lnSpc>
              <a:spcAft>
                <a:spcPts val="1000"/>
              </a:spcAft>
              <a:defRPr kumimoji="1" lang="en-US" sz="1600" kern="1200">
                <a:solidFill>
                  <a:schemeClr val="bg1"/>
                </a:solidFill>
                <a:latin typeface="+mn-ea"/>
                <a:ea typeface="+mn-ea"/>
                <a:cs typeface="+mn-cs"/>
              </a:defRPr>
            </a:lvl5pPr>
          </a:lstStyle>
          <a:p>
            <a:pPr lvl="0"/>
            <a:r>
              <a:rPr lang="zh-CN" altLang="en-US" dirty="0" smtClean="0">
                <a:sym typeface="+mn-ea"/>
              </a:rPr>
              <a:t>单击输入时间</a:t>
            </a:r>
            <a:endParaRPr lang="zh-CN" altLang="en-US" dirty="0">
              <a:sym typeface="+mn-ea"/>
            </a:endParaRPr>
          </a:p>
        </p:txBody>
      </p:sp>
      <p:pic>
        <p:nvPicPr>
          <p:cNvPr id="11" name="图片 10" descr="图片5"/>
          <p:cNvPicPr>
            <a:picLocks noChangeAspect="1"/>
          </p:cNvPicPr>
          <p:nvPr userDrawn="1"/>
        </p:nvPicPr>
        <p:blipFill>
          <a:blip r:embed="rId9"/>
          <a:stretch>
            <a:fillRect/>
          </a:stretch>
        </p:blipFill>
        <p:spPr>
          <a:xfrm>
            <a:off x="838835" y="5772150"/>
            <a:ext cx="504190" cy="476250"/>
          </a:xfrm>
          <a:prstGeom prst="rect">
            <a:avLst/>
          </a:prstGeom>
        </p:spPr>
      </p:pic>
      <p:pic>
        <p:nvPicPr>
          <p:cNvPr id="2" name="图片 1"/>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262558" y="-171400"/>
            <a:ext cx="3227862" cy="2282225"/>
          </a:xfrm>
          <a:prstGeom prst="rect">
            <a:avLst/>
          </a:prstGeom>
        </p:spPr>
      </p:pic>
    </p:spTree>
  </p:cSld>
  <p:clrMapOvr>
    <a:masterClrMapping/>
  </p:clrMapOvr>
  <p:timing>
    <p:tnLst>
      <p:par>
        <p:cTn id="1" dur="indefinite" restart="never" nodeType="tmRoot"/>
      </p:par>
    </p:tnLst>
  </p:timing>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5" name="文本占位符 4"/>
          <p:cNvSpPr>
            <a:spLocks noGrp="1"/>
          </p:cNvSpPr>
          <p:nvPr>
            <p:ph type="body" sz="quarter" idx="16" hasCustomPrompt="1"/>
            <p:custDataLst>
              <p:tags r:id="rId2"/>
            </p:custDataLst>
          </p:nvPr>
        </p:nvSpPr>
        <p:spPr>
          <a:xfrm>
            <a:off x="5159375" y="2340610"/>
            <a:ext cx="553720" cy="460375"/>
          </a:xfrm>
          <a:prstGeom prst="rect">
            <a:avLst/>
          </a:prstGeom>
          <a:noFill/>
        </p:spPr>
        <p:txBody>
          <a:bodyPr wrap="square" rtlCol="0">
            <a:spAutoFit/>
          </a:bodyPr>
          <a:lstStyle>
            <a:lvl1pPr marL="0" indent="0">
              <a:lnSpc>
                <a:spcPct val="100000"/>
              </a:lnSpc>
              <a:spcAft>
                <a:spcPts val="0"/>
              </a:spcAft>
              <a:buNone/>
              <a:defRPr kumimoji="1" lang="zh-CN" altLang="en-US" sz="2400" b="1" spc="0">
                <a:solidFill>
                  <a:srgbClr val="3A70D3"/>
                </a:solidFill>
                <a:latin typeface="Arial" panose="020B0604020202020204" pitchFamily="34" charset="0"/>
                <a:ea typeface="+mj-ea"/>
                <a:cs typeface="Arial" panose="020B0604020202020204" pitchFamily="34" charset="0"/>
              </a:defRPr>
            </a:lvl1pPr>
          </a:lstStyle>
          <a:p>
            <a:pPr marL="0" lvl="0"/>
            <a:r>
              <a:rPr lang="en-US" altLang="zh-CN" dirty="0"/>
              <a:t>01</a:t>
            </a:r>
            <a:endParaRPr lang="zh-CN" altLang="en-US" dirty="0"/>
          </a:p>
        </p:txBody>
      </p:sp>
      <p:sp>
        <p:nvSpPr>
          <p:cNvPr id="6" name="文本占位符 5"/>
          <p:cNvSpPr>
            <a:spLocks noGrp="1"/>
          </p:cNvSpPr>
          <p:nvPr>
            <p:ph type="body" sz="quarter" idx="17" hasCustomPrompt="1"/>
            <p:custDataLst>
              <p:tags r:id="rId3"/>
            </p:custDataLst>
          </p:nvPr>
        </p:nvSpPr>
        <p:spPr>
          <a:xfrm>
            <a:off x="5159375" y="3213100"/>
            <a:ext cx="553720" cy="460375"/>
          </a:xfrm>
          <a:prstGeom prst="rect">
            <a:avLst/>
          </a:prstGeom>
          <a:noFill/>
        </p:spPr>
        <p:txBody>
          <a:bodyPr wrap="square" rtlCol="0">
            <a:spAutoFit/>
          </a:bodyPr>
          <a:lstStyle>
            <a:lvl1pPr marL="0" indent="0">
              <a:lnSpc>
                <a:spcPct val="100000"/>
              </a:lnSpc>
              <a:spcAft>
                <a:spcPts val="0"/>
              </a:spcAft>
              <a:buNone/>
              <a:defRPr kumimoji="1" lang="zh-CN" altLang="en-US" sz="2400" b="1" spc="0">
                <a:solidFill>
                  <a:srgbClr val="3A70D3"/>
                </a:solidFill>
                <a:latin typeface="Arial" panose="020B0604020202020204" pitchFamily="34" charset="0"/>
                <a:ea typeface="+mj-ea"/>
                <a:cs typeface="Arial" panose="020B0604020202020204" pitchFamily="34" charset="0"/>
              </a:defRPr>
            </a:lvl1pPr>
          </a:lstStyle>
          <a:p>
            <a:pPr marL="0" lvl="0"/>
            <a:r>
              <a:rPr lang="en-US" altLang="zh-CN"/>
              <a:t>02</a:t>
            </a:r>
            <a:endParaRPr lang="zh-CN" altLang="en-US"/>
          </a:p>
        </p:txBody>
      </p:sp>
      <p:sp>
        <p:nvSpPr>
          <p:cNvPr id="7" name="文本占位符 6"/>
          <p:cNvSpPr>
            <a:spLocks noGrp="1"/>
          </p:cNvSpPr>
          <p:nvPr>
            <p:ph type="body" sz="quarter" idx="18" hasCustomPrompt="1"/>
            <p:custDataLst>
              <p:tags r:id="rId4"/>
            </p:custDataLst>
          </p:nvPr>
        </p:nvSpPr>
        <p:spPr>
          <a:xfrm>
            <a:off x="5159375" y="4077335"/>
            <a:ext cx="553720" cy="460375"/>
          </a:xfrm>
          <a:prstGeom prst="rect">
            <a:avLst/>
          </a:prstGeom>
          <a:noFill/>
        </p:spPr>
        <p:txBody>
          <a:bodyPr wrap="square" rtlCol="0">
            <a:spAutoFit/>
          </a:bodyPr>
          <a:lstStyle>
            <a:lvl1pPr marL="0" indent="0">
              <a:lnSpc>
                <a:spcPct val="100000"/>
              </a:lnSpc>
              <a:spcAft>
                <a:spcPts val="0"/>
              </a:spcAft>
              <a:buNone/>
              <a:defRPr kumimoji="1" lang="zh-CN" altLang="en-US" sz="2400" b="1" spc="0">
                <a:solidFill>
                  <a:srgbClr val="3A70D3"/>
                </a:solidFill>
                <a:latin typeface="Arial" panose="020B0604020202020204" pitchFamily="34" charset="0"/>
                <a:ea typeface="+mj-ea"/>
                <a:cs typeface="Arial" panose="020B0604020202020204" pitchFamily="34" charset="0"/>
              </a:defRPr>
            </a:lvl1pPr>
          </a:lstStyle>
          <a:p>
            <a:pPr marL="0" lvl="0"/>
            <a:r>
              <a:rPr lang="en-US" altLang="zh-CN"/>
              <a:t>03</a:t>
            </a:r>
            <a:endParaRPr lang="zh-CN" altLang="en-US"/>
          </a:p>
        </p:txBody>
      </p:sp>
      <p:sp>
        <p:nvSpPr>
          <p:cNvPr id="8" name="文本占位符 7"/>
          <p:cNvSpPr>
            <a:spLocks noGrp="1"/>
          </p:cNvSpPr>
          <p:nvPr>
            <p:ph type="body" sz="quarter" idx="19" hasCustomPrompt="1"/>
            <p:custDataLst>
              <p:tags r:id="rId5"/>
            </p:custDataLst>
          </p:nvPr>
        </p:nvSpPr>
        <p:spPr>
          <a:xfrm>
            <a:off x="5159375" y="4941570"/>
            <a:ext cx="553720" cy="460375"/>
          </a:xfrm>
          <a:prstGeom prst="rect">
            <a:avLst/>
          </a:prstGeom>
          <a:noFill/>
        </p:spPr>
        <p:txBody>
          <a:bodyPr wrap="square" rtlCol="0">
            <a:spAutoFit/>
          </a:bodyPr>
          <a:lstStyle>
            <a:lvl1pPr marL="0" indent="0">
              <a:lnSpc>
                <a:spcPct val="100000"/>
              </a:lnSpc>
              <a:spcAft>
                <a:spcPts val="0"/>
              </a:spcAft>
              <a:buNone/>
              <a:defRPr kumimoji="1" lang="zh-CN" altLang="en-US" sz="2400" b="1" spc="0">
                <a:solidFill>
                  <a:srgbClr val="3A70D3"/>
                </a:solidFill>
                <a:latin typeface="Arial" panose="020B0604020202020204" pitchFamily="34" charset="0"/>
                <a:ea typeface="+mj-ea"/>
                <a:cs typeface="Arial" panose="020B0604020202020204" pitchFamily="34" charset="0"/>
              </a:defRPr>
            </a:lvl1pPr>
          </a:lstStyle>
          <a:p>
            <a:pPr marL="0" lvl="0"/>
            <a:r>
              <a:rPr lang="en-US" altLang="zh-CN"/>
              <a:t>04</a:t>
            </a:r>
            <a:endParaRPr lang="zh-CN" altLang="en-US"/>
          </a:p>
        </p:txBody>
      </p:sp>
      <p:sp>
        <p:nvSpPr>
          <p:cNvPr id="10" name="TextBox 9"/>
          <p:cNvSpPr txBox="1"/>
          <p:nvPr userDrawn="1">
            <p:custDataLst>
              <p:tags r:id="rId6"/>
            </p:custDataLst>
          </p:nvPr>
        </p:nvSpPr>
        <p:spPr>
          <a:xfrm>
            <a:off x="550770" y="491485"/>
            <a:ext cx="2002155" cy="245110"/>
          </a:xfrm>
          <a:prstGeom prst="rect">
            <a:avLst/>
          </a:prstGeom>
          <a:noFill/>
        </p:spPr>
        <p:txBody>
          <a:bodyPr wrap="none" rtlCol="0">
            <a:spAutoFit/>
          </a:bodyPr>
          <a:lstStyle/>
          <a:p>
            <a:r>
              <a:rPr lang="en-US" altLang="zh-CN" sz="1000" spc="0" baseline="0" dirty="0" smtClean="0">
                <a:solidFill>
                  <a:srgbClr val="3A70D3"/>
                </a:solidFill>
                <a:latin typeface="Poppins Medium" panose="02000000000000000000" pitchFamily="2" charset="-122"/>
                <a:ea typeface="方正兰亭粗黑简体" panose="02000500000000000000" pitchFamily="2" charset="-122"/>
                <a:cs typeface="Poppins Medium" panose="02000000000000000000" pitchFamily="2" charset="-122"/>
              </a:rPr>
              <a:t>ENERGY TO POWER YOUR LIFE</a:t>
            </a:r>
            <a:endParaRPr lang="zh-CN" altLang="en-US" sz="1000" spc="0" baseline="0" dirty="0" smtClean="0">
              <a:solidFill>
                <a:srgbClr val="3A70D3"/>
              </a:solidFill>
              <a:latin typeface="Poppins Medium" panose="02000000000000000000" pitchFamily="2" charset="-122"/>
              <a:ea typeface="方正兰亭粗黑简体" panose="02000500000000000000" pitchFamily="2" charset="-122"/>
              <a:cs typeface="Poppins Medium" panose="02000000000000000000" pitchFamily="2" charset="-122"/>
            </a:endParaRPr>
          </a:p>
        </p:txBody>
      </p:sp>
      <p:sp>
        <p:nvSpPr>
          <p:cNvPr id="9" name="文本框 8"/>
          <p:cNvSpPr txBox="1"/>
          <p:nvPr userDrawn="1"/>
        </p:nvSpPr>
        <p:spPr>
          <a:xfrm>
            <a:off x="10888980" y="789940"/>
            <a:ext cx="4063365" cy="368300"/>
          </a:xfrm>
          <a:prstGeom prst="rect">
            <a:avLst/>
          </a:prstGeom>
          <a:noFill/>
        </p:spPr>
        <p:txBody>
          <a:bodyPr wrap="square" rtlCol="0">
            <a:spAutoFit/>
          </a:bodyPr>
          <a:lstStyle/>
          <a:p>
            <a:endParaRPr lang="zh-CN" altLang="en-US"/>
          </a:p>
        </p:txBody>
      </p:sp>
      <p:sp>
        <p:nvSpPr>
          <p:cNvPr id="13" name="TextBox 18"/>
          <p:cNvSpPr txBox="1"/>
          <p:nvPr userDrawn="1">
            <p:custDataLst>
              <p:tags r:id="rId7"/>
            </p:custDataLst>
          </p:nvPr>
        </p:nvSpPr>
        <p:spPr>
          <a:xfrm>
            <a:off x="550770" y="1507689"/>
            <a:ext cx="2458085" cy="1076325"/>
          </a:xfrm>
          <a:prstGeom prst="rect">
            <a:avLst/>
          </a:prstGeom>
          <a:noFill/>
        </p:spPr>
        <p:txBody>
          <a:bodyPr wrap="none" rtlCol="0">
            <a:spAutoFit/>
          </a:bodyPr>
          <a:lstStyle/>
          <a:p>
            <a:r>
              <a:rPr lang="en-US" altLang="zh-CN" sz="3200" b="1" spc="0" baseline="0" dirty="0" smtClean="0">
                <a:solidFill>
                  <a:srgbClr val="3A70D3"/>
                </a:solidFill>
                <a:latin typeface="微软雅黑" panose="020B0503020204020204" pitchFamily="34" charset="-122"/>
                <a:ea typeface="微软雅黑" panose="020B0503020204020204" pitchFamily="34" charset="-122"/>
                <a:cs typeface="微软雅黑" panose="020B0503020204020204" pitchFamily="34" charset="-122"/>
              </a:rPr>
              <a:t>CONTENTS</a:t>
            </a:r>
            <a:endParaRPr lang="en-US" altLang="zh-CN" sz="3200" b="1" spc="0" baseline="0" dirty="0" smtClean="0">
              <a:solidFill>
                <a:srgbClr val="3A70D3"/>
              </a:solidFill>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3200" b="1" spc="0" baseline="0" dirty="0" smtClean="0">
                <a:solidFill>
                  <a:srgbClr val="3A70D3"/>
                </a:solidFill>
                <a:latin typeface="微软雅黑" panose="020B0503020204020204" pitchFamily="34" charset="-122"/>
                <a:ea typeface="微软雅黑" panose="020B0503020204020204" pitchFamily="34" charset="-122"/>
                <a:cs typeface="微软雅黑" panose="020B0503020204020204" pitchFamily="34" charset="-122"/>
              </a:rPr>
              <a:t>目录</a:t>
            </a:r>
            <a:endParaRPr lang="zh-CN" altLang="en-US" sz="3200" b="1" spc="0" baseline="0" dirty="0" smtClean="0">
              <a:solidFill>
                <a:srgbClr val="3A70D3"/>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4" name="文本占位符 35"/>
          <p:cNvSpPr>
            <a:spLocks noGrp="1"/>
          </p:cNvSpPr>
          <p:nvPr>
            <p:ph type="body" sz="quarter" idx="10" hasCustomPrompt="1"/>
            <p:custDataLst>
              <p:tags r:id="rId8"/>
            </p:custDataLst>
          </p:nvPr>
        </p:nvSpPr>
        <p:spPr>
          <a:xfrm>
            <a:off x="5878830" y="2340610"/>
            <a:ext cx="5363845" cy="460375"/>
          </a:xfrm>
          <a:prstGeom prst="rect">
            <a:avLst/>
          </a:prstGeom>
          <a:noFill/>
        </p:spPr>
        <p:txBody>
          <a:bodyPr wrap="square" rtlCol="0">
            <a:spAutoFit/>
          </a:bodyPr>
          <a:lstStyle>
            <a:lvl1pPr marL="0" indent="0">
              <a:lnSpc>
                <a:spcPct val="100000"/>
              </a:lnSpc>
              <a:spcAft>
                <a:spcPts val="0"/>
              </a:spcAft>
              <a:buNone/>
              <a:defRPr kumimoji="1" lang="zh-CN" altLang="en-US" sz="2400" b="1" spc="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lvl="0"/>
            <a:r>
              <a:rPr dirty="0">
                <a:sym typeface="+mn-ea"/>
              </a:rPr>
              <a:t>单击此处编辑章节标题 微软雅黑</a:t>
            </a:r>
            <a:r>
              <a:rPr lang="en-US" altLang="zh-CN" dirty="0">
                <a:sym typeface="+mn-ea"/>
              </a:rPr>
              <a:t>24</a:t>
            </a:r>
            <a:r>
              <a:rPr dirty="0">
                <a:sym typeface="+mn-ea"/>
              </a:rPr>
              <a:t>号</a:t>
            </a:r>
            <a:endParaRPr lang="zh-CN" altLang="en-US" dirty="0"/>
          </a:p>
        </p:txBody>
      </p:sp>
      <p:sp>
        <p:nvSpPr>
          <p:cNvPr id="15" name="文本占位符 1"/>
          <p:cNvSpPr>
            <a:spLocks noGrp="1"/>
          </p:cNvSpPr>
          <p:nvPr>
            <p:ph type="body" sz="quarter" idx="13" hasCustomPrompt="1"/>
            <p:custDataLst>
              <p:tags r:id="rId9"/>
            </p:custDataLst>
          </p:nvPr>
        </p:nvSpPr>
        <p:spPr>
          <a:xfrm>
            <a:off x="5878830" y="3213100"/>
            <a:ext cx="5364480" cy="460375"/>
          </a:xfrm>
          <a:prstGeom prst="rect">
            <a:avLst/>
          </a:prstGeom>
          <a:noFill/>
        </p:spPr>
        <p:txBody>
          <a:bodyPr wrap="square" rtlCol="0">
            <a:spAutoFit/>
          </a:bodyPr>
          <a:lstStyle>
            <a:lvl1pPr marL="0" indent="0">
              <a:lnSpc>
                <a:spcPct val="100000"/>
              </a:lnSpc>
              <a:spcAft>
                <a:spcPts val="0"/>
              </a:spcAft>
              <a:buNone/>
              <a:defRPr kumimoji="1" lang="zh-CN" altLang="en-US" sz="2400" b="1" spc="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lvl="0"/>
            <a:r>
              <a:rPr dirty="0">
                <a:sym typeface="+mn-ea"/>
              </a:rPr>
              <a:t>单击此处编辑章节标题 微软雅黑</a:t>
            </a:r>
            <a:r>
              <a:rPr lang="en-US" altLang="zh-CN" dirty="0">
                <a:sym typeface="+mn-ea"/>
              </a:rPr>
              <a:t>24</a:t>
            </a:r>
            <a:r>
              <a:rPr dirty="0">
                <a:sym typeface="+mn-ea"/>
              </a:rPr>
              <a:t>号</a:t>
            </a:r>
            <a:endParaRPr lang="zh-CN" altLang="en-US" dirty="0"/>
          </a:p>
        </p:txBody>
      </p:sp>
      <p:sp>
        <p:nvSpPr>
          <p:cNvPr id="16" name="文本占位符 2"/>
          <p:cNvSpPr>
            <a:spLocks noGrp="1"/>
          </p:cNvSpPr>
          <p:nvPr>
            <p:ph type="body" sz="quarter" idx="14" hasCustomPrompt="1"/>
            <p:custDataLst>
              <p:tags r:id="rId10"/>
            </p:custDataLst>
          </p:nvPr>
        </p:nvSpPr>
        <p:spPr>
          <a:xfrm>
            <a:off x="5878830" y="4085590"/>
            <a:ext cx="5365115" cy="460375"/>
          </a:xfrm>
          <a:prstGeom prst="rect">
            <a:avLst/>
          </a:prstGeom>
          <a:noFill/>
        </p:spPr>
        <p:txBody>
          <a:bodyPr wrap="square" rtlCol="0">
            <a:spAutoFit/>
          </a:bodyPr>
          <a:lstStyle>
            <a:lvl1pPr marL="0" indent="0">
              <a:lnSpc>
                <a:spcPct val="100000"/>
              </a:lnSpc>
              <a:spcAft>
                <a:spcPts val="0"/>
              </a:spcAft>
              <a:buNone/>
              <a:defRPr kumimoji="1" lang="zh-CN" altLang="en-US" sz="2400" b="1" spc="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lvl="0"/>
            <a:r>
              <a:rPr dirty="0">
                <a:sym typeface="+mn-ea"/>
              </a:rPr>
              <a:t>单击此处编辑章节标题 微软雅黑</a:t>
            </a:r>
            <a:r>
              <a:rPr lang="en-US" altLang="zh-CN" dirty="0">
                <a:sym typeface="+mn-ea"/>
              </a:rPr>
              <a:t>24</a:t>
            </a:r>
            <a:r>
              <a:rPr dirty="0">
                <a:sym typeface="+mn-ea"/>
              </a:rPr>
              <a:t>号</a:t>
            </a:r>
            <a:endParaRPr lang="zh-CN" altLang="en-US" dirty="0"/>
          </a:p>
        </p:txBody>
      </p:sp>
      <p:sp>
        <p:nvSpPr>
          <p:cNvPr id="17" name="文本占位符 3"/>
          <p:cNvSpPr>
            <a:spLocks noGrp="1"/>
          </p:cNvSpPr>
          <p:nvPr>
            <p:ph type="body" sz="quarter" idx="15" hasCustomPrompt="1"/>
            <p:custDataLst>
              <p:tags r:id="rId11"/>
            </p:custDataLst>
          </p:nvPr>
        </p:nvSpPr>
        <p:spPr>
          <a:xfrm>
            <a:off x="5878830" y="4958080"/>
            <a:ext cx="5365750" cy="460375"/>
          </a:xfrm>
          <a:prstGeom prst="rect">
            <a:avLst/>
          </a:prstGeom>
          <a:noFill/>
        </p:spPr>
        <p:txBody>
          <a:bodyPr wrap="square" rtlCol="0">
            <a:spAutoFit/>
          </a:bodyPr>
          <a:lstStyle>
            <a:lvl1pPr marL="0" indent="0">
              <a:lnSpc>
                <a:spcPct val="100000"/>
              </a:lnSpc>
              <a:spcAft>
                <a:spcPts val="0"/>
              </a:spcAft>
              <a:buNone/>
              <a:defRPr kumimoji="1" lang="zh-CN" altLang="en-US" sz="2400" b="1" spc="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lvl="0"/>
            <a:r>
              <a:rPr dirty="0">
                <a:sym typeface="+mn-ea"/>
              </a:rPr>
              <a:t>单击此处编辑章节标题 微软雅黑</a:t>
            </a:r>
            <a:r>
              <a:rPr lang="en-US" altLang="zh-CN" dirty="0">
                <a:sym typeface="+mn-ea"/>
              </a:rPr>
              <a:t>24</a:t>
            </a:r>
            <a:r>
              <a:rPr dirty="0">
                <a:sym typeface="+mn-ea"/>
              </a:rPr>
              <a:t>号</a:t>
            </a:r>
            <a:endParaRPr lang="zh-CN" altLang="en-US" dirty="0"/>
          </a:p>
        </p:txBody>
      </p:sp>
    </p:spTree>
  </p:cSld>
  <p:clrMapOvr>
    <a:masterClrMapping/>
  </p:clrMapOvr>
  <p:timing>
    <p:tnLst>
      <p:par>
        <p:cTn id="1" dur="indefinite" restart="never" nodeType="tmRoot"/>
      </p:par>
    </p:tnLst>
  </p:timing>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pic>
        <p:nvPicPr>
          <p:cNvPr id="13" name="Picture 3" descr="C:\Users\斌\Desktop\临时\logo 3.png"/>
          <p:cNvPicPr>
            <a:picLocks noChangeAspect="1" noChangeArrowheads="1"/>
          </p:cNvPicPr>
          <p:nvPr userDrawn="1">
            <p:custDataLst>
              <p:tags r:id="rId2"/>
            </p:custDataLst>
          </p:nvPr>
        </p:nvPicPr>
        <p:blipFill>
          <a:blip r:embed="rId3" cstate="print"/>
          <a:srcRect/>
          <a:stretch>
            <a:fillRect/>
          </a:stretch>
        </p:blipFill>
        <p:spPr bwMode="auto">
          <a:xfrm>
            <a:off x="10487660" y="476250"/>
            <a:ext cx="1080770" cy="203200"/>
          </a:xfrm>
          <a:prstGeom prst="rect">
            <a:avLst/>
          </a:prstGeom>
          <a:noFill/>
        </p:spPr>
      </p:pic>
      <p:sp>
        <p:nvSpPr>
          <p:cNvPr id="12" name="矩形 11"/>
          <p:cNvSpPr/>
          <p:nvPr userDrawn="1">
            <p:custDataLst>
              <p:tags r:id="rId4"/>
            </p:custDataLst>
          </p:nvPr>
        </p:nvSpPr>
        <p:spPr>
          <a:xfrm>
            <a:off x="-1" y="0"/>
            <a:ext cx="12190413" cy="6858000"/>
          </a:xfrm>
          <a:prstGeom prst="rect">
            <a:avLst/>
          </a:prstGeom>
          <a:solidFill>
            <a:srgbClr val="E1EA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noFill/>
              </a:rPr>
              <a:t>z</a:t>
            </a:r>
            <a:endParaRPr lang="en-US" altLang="zh-CN" dirty="0">
              <a:noFill/>
            </a:endParaRPr>
          </a:p>
        </p:txBody>
      </p:sp>
      <p:grpSp>
        <p:nvGrpSpPr>
          <p:cNvPr id="8" name="组合 7"/>
          <p:cNvGrpSpPr/>
          <p:nvPr userDrawn="1"/>
        </p:nvGrpSpPr>
        <p:grpSpPr>
          <a:xfrm>
            <a:off x="10485120" y="480060"/>
            <a:ext cx="1083310" cy="201295"/>
            <a:chOff x="10454639" y="447437"/>
            <a:chExt cx="1239123" cy="229741"/>
          </a:xfrm>
          <a:solidFill>
            <a:srgbClr val="3A70D2"/>
          </a:solidFill>
        </p:grpSpPr>
        <p:sp>
          <p:nvSpPr>
            <p:cNvPr id="17" name="矩形: 圆角 16"/>
            <p:cNvSpPr/>
            <p:nvPr>
              <p:custDataLst>
                <p:tags r:id="rId5"/>
              </p:custDataLst>
            </p:nvPr>
          </p:nvSpPr>
          <p:spPr>
            <a:xfrm>
              <a:off x="10880518" y="449557"/>
              <a:ext cx="67585" cy="67585"/>
            </a:xfrm>
            <a:prstGeom prst="roundRect">
              <a:avLst/>
            </a:prstGeom>
            <a:solidFill>
              <a:srgbClr val="60C7CE"/>
            </a:solidFill>
            <a:ln w="2207" cap="flat">
              <a:noFill/>
              <a:prstDash val="solid"/>
              <a:miter/>
            </a:ln>
          </p:spPr>
          <p:txBody>
            <a:bodyPr rtlCol="0" anchor="ctr"/>
            <a:lstStyle/>
            <a:p>
              <a:endParaRPr lang="zh-CN" altLang="en-US">
                <a:latin typeface="+mj-ea"/>
                <a:ea typeface="+mj-ea"/>
              </a:endParaRPr>
            </a:p>
          </p:txBody>
        </p:sp>
        <p:grpSp>
          <p:nvGrpSpPr>
            <p:cNvPr id="9" name="组合 8"/>
            <p:cNvGrpSpPr/>
            <p:nvPr/>
          </p:nvGrpSpPr>
          <p:grpSpPr>
            <a:xfrm>
              <a:off x="10454639" y="447437"/>
              <a:ext cx="1239123" cy="229741"/>
              <a:chOff x="10454639" y="447437"/>
              <a:chExt cx="1239123" cy="229741"/>
            </a:xfrm>
            <a:grpFill/>
          </p:grpSpPr>
          <p:sp>
            <p:nvSpPr>
              <p:cNvPr id="20" name="任意多边形: 形状 19"/>
              <p:cNvSpPr/>
              <p:nvPr>
                <p:custDataLst>
                  <p:tags r:id="rId6"/>
                </p:custDataLst>
              </p:nvPr>
            </p:nvSpPr>
            <p:spPr>
              <a:xfrm>
                <a:off x="11479756" y="449601"/>
                <a:ext cx="214006" cy="225241"/>
              </a:xfrm>
              <a:custGeom>
                <a:avLst/>
                <a:gdLst>
                  <a:gd name="connsiteX0" fmla="*/ 214433 w 214006"/>
                  <a:gd name="connsiteY0" fmla="*/ 221524 h 225241"/>
                  <a:gd name="connsiteX1" fmla="*/ 159680 w 214006"/>
                  <a:gd name="connsiteY1" fmla="*/ 143358 h 225241"/>
                  <a:gd name="connsiteX2" fmla="*/ 203566 w 214006"/>
                  <a:gd name="connsiteY2" fmla="*/ 75022 h 225241"/>
                  <a:gd name="connsiteX3" fmla="*/ 128317 w 214006"/>
                  <a:gd name="connsiteY3" fmla="*/ -228 h 225241"/>
                  <a:gd name="connsiteX4" fmla="*/ 23338 w 214006"/>
                  <a:gd name="connsiteY4" fmla="*/ -228 h 225241"/>
                  <a:gd name="connsiteX5" fmla="*/ 809 w 214006"/>
                  <a:gd name="connsiteY5" fmla="*/ 22256 h 225241"/>
                  <a:gd name="connsiteX6" fmla="*/ 809 w 214006"/>
                  <a:gd name="connsiteY6" fmla="*/ 22300 h 225241"/>
                  <a:gd name="connsiteX7" fmla="*/ 809 w 214006"/>
                  <a:gd name="connsiteY7" fmla="*/ 222805 h 225241"/>
                  <a:gd name="connsiteX8" fmla="*/ 3018 w 214006"/>
                  <a:gd name="connsiteY8" fmla="*/ 225013 h 225241"/>
                  <a:gd name="connsiteX9" fmla="*/ 40831 w 214006"/>
                  <a:gd name="connsiteY9" fmla="*/ 225013 h 225241"/>
                  <a:gd name="connsiteX10" fmla="*/ 43039 w 214006"/>
                  <a:gd name="connsiteY10" fmla="*/ 222805 h 225241"/>
                  <a:gd name="connsiteX11" fmla="*/ 43039 w 214006"/>
                  <a:gd name="connsiteY11" fmla="*/ 37606 h 225241"/>
                  <a:gd name="connsiteX12" fmla="*/ 123700 w 214006"/>
                  <a:gd name="connsiteY12" fmla="*/ 37606 h 225241"/>
                  <a:gd name="connsiteX13" fmla="*/ 161094 w 214006"/>
                  <a:gd name="connsiteY13" fmla="*/ 74999 h 225241"/>
                  <a:gd name="connsiteX14" fmla="*/ 161094 w 214006"/>
                  <a:gd name="connsiteY14" fmla="*/ 75022 h 225241"/>
                  <a:gd name="connsiteX15" fmla="*/ 123700 w 214006"/>
                  <a:gd name="connsiteY15" fmla="*/ 112415 h 225241"/>
                  <a:gd name="connsiteX16" fmla="*/ 64221 w 214006"/>
                  <a:gd name="connsiteY16" fmla="*/ 112415 h 225241"/>
                  <a:gd name="connsiteX17" fmla="*/ 62012 w 214006"/>
                  <a:gd name="connsiteY17" fmla="*/ 114623 h 225241"/>
                  <a:gd name="connsiteX18" fmla="*/ 62012 w 214006"/>
                  <a:gd name="connsiteY18" fmla="*/ 147974 h 225241"/>
                  <a:gd name="connsiteX19" fmla="*/ 64221 w 214006"/>
                  <a:gd name="connsiteY19" fmla="*/ 150183 h 225241"/>
                  <a:gd name="connsiteX20" fmla="*/ 95783 w 214006"/>
                  <a:gd name="connsiteY20" fmla="*/ 150183 h 225241"/>
                  <a:gd name="connsiteX21" fmla="*/ 122861 w 214006"/>
                  <a:gd name="connsiteY21" fmla="*/ 164672 h 225241"/>
                  <a:gd name="connsiteX22" fmla="*/ 163744 w 214006"/>
                  <a:gd name="connsiteY22" fmla="*/ 223047 h 225241"/>
                  <a:gd name="connsiteX23" fmla="*/ 167432 w 214006"/>
                  <a:gd name="connsiteY23" fmla="*/ 224969 h 225241"/>
                  <a:gd name="connsiteX24" fmla="*/ 212467 w 214006"/>
                  <a:gd name="connsiteY24" fmla="*/ 224969 h 225241"/>
                  <a:gd name="connsiteX25" fmla="*/ 214811 w 214006"/>
                  <a:gd name="connsiteY25" fmla="*/ 222904 h 225241"/>
                  <a:gd name="connsiteX26" fmla="*/ 214433 w 214006"/>
                  <a:gd name="connsiteY26" fmla="*/ 221524 h 225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14006" h="225241">
                    <a:moveTo>
                      <a:pt x="214433" y="221524"/>
                    </a:moveTo>
                    <a:lnTo>
                      <a:pt x="159680" y="143358"/>
                    </a:lnTo>
                    <a:cubicBezTo>
                      <a:pt x="186427" y="131138"/>
                      <a:pt x="203580" y="104428"/>
                      <a:pt x="203566" y="75022"/>
                    </a:cubicBezTo>
                    <a:cubicBezTo>
                      <a:pt x="203566" y="33463"/>
                      <a:pt x="169875" y="-228"/>
                      <a:pt x="128317" y="-228"/>
                    </a:cubicBezTo>
                    <a:lnTo>
                      <a:pt x="23338" y="-228"/>
                    </a:lnTo>
                    <a:cubicBezTo>
                      <a:pt x="10907" y="-241"/>
                      <a:pt x="820" y="9826"/>
                      <a:pt x="809" y="22256"/>
                    </a:cubicBezTo>
                    <a:cubicBezTo>
                      <a:pt x="809" y="22272"/>
                      <a:pt x="809" y="22285"/>
                      <a:pt x="809" y="22300"/>
                    </a:cubicBezTo>
                    <a:lnTo>
                      <a:pt x="809" y="222805"/>
                    </a:lnTo>
                    <a:cubicBezTo>
                      <a:pt x="809" y="224024"/>
                      <a:pt x="1799" y="225013"/>
                      <a:pt x="3018" y="225013"/>
                    </a:cubicBezTo>
                    <a:lnTo>
                      <a:pt x="40831" y="225013"/>
                    </a:lnTo>
                    <a:cubicBezTo>
                      <a:pt x="42050" y="225013"/>
                      <a:pt x="43039" y="224024"/>
                      <a:pt x="43039" y="222805"/>
                    </a:cubicBezTo>
                    <a:lnTo>
                      <a:pt x="43039" y="37606"/>
                    </a:lnTo>
                    <a:lnTo>
                      <a:pt x="123700" y="37606"/>
                    </a:lnTo>
                    <a:cubicBezTo>
                      <a:pt x="144352" y="37606"/>
                      <a:pt x="161094" y="54348"/>
                      <a:pt x="161094" y="74999"/>
                    </a:cubicBezTo>
                    <a:cubicBezTo>
                      <a:pt x="161094" y="75006"/>
                      <a:pt x="161094" y="75015"/>
                      <a:pt x="161094" y="75022"/>
                    </a:cubicBezTo>
                    <a:cubicBezTo>
                      <a:pt x="161094" y="95673"/>
                      <a:pt x="144352" y="112415"/>
                      <a:pt x="123700" y="112415"/>
                    </a:cubicBezTo>
                    <a:lnTo>
                      <a:pt x="64221" y="112415"/>
                    </a:lnTo>
                    <a:cubicBezTo>
                      <a:pt x="63001" y="112415"/>
                      <a:pt x="62012" y="113404"/>
                      <a:pt x="62012" y="114623"/>
                    </a:cubicBezTo>
                    <a:lnTo>
                      <a:pt x="62012" y="147974"/>
                    </a:lnTo>
                    <a:cubicBezTo>
                      <a:pt x="62012" y="149194"/>
                      <a:pt x="63001" y="150183"/>
                      <a:pt x="64221" y="150183"/>
                    </a:cubicBezTo>
                    <a:lnTo>
                      <a:pt x="95783" y="150183"/>
                    </a:lnTo>
                    <a:cubicBezTo>
                      <a:pt x="106596" y="150441"/>
                      <a:pt x="116646" y="155820"/>
                      <a:pt x="122861" y="164672"/>
                    </a:cubicBezTo>
                    <a:lnTo>
                      <a:pt x="163744" y="223047"/>
                    </a:lnTo>
                    <a:cubicBezTo>
                      <a:pt x="164577" y="224262"/>
                      <a:pt x="165959" y="224985"/>
                      <a:pt x="167432" y="224969"/>
                    </a:cubicBezTo>
                    <a:lnTo>
                      <a:pt x="212467" y="224969"/>
                    </a:lnTo>
                    <a:cubicBezTo>
                      <a:pt x="213684" y="225046"/>
                      <a:pt x="214734" y="224121"/>
                      <a:pt x="214811" y="222904"/>
                    </a:cubicBezTo>
                    <a:cubicBezTo>
                      <a:pt x="214842" y="222414"/>
                      <a:pt x="214709" y="221930"/>
                      <a:pt x="214433" y="221524"/>
                    </a:cubicBezTo>
                    <a:close/>
                  </a:path>
                </a:pathLst>
              </a:custGeom>
              <a:grpFill/>
              <a:ln w="2207" cap="flat">
                <a:noFill/>
                <a:prstDash val="solid"/>
                <a:miter/>
              </a:ln>
            </p:spPr>
            <p:txBody>
              <a:bodyPr rtlCol="0" anchor="ctr"/>
              <a:lstStyle/>
              <a:p>
                <a:endParaRPr lang="zh-CN" altLang="en-US">
                  <a:latin typeface="+mj-ea"/>
                  <a:ea typeface="+mj-ea"/>
                </a:endParaRPr>
              </a:p>
            </p:txBody>
          </p:sp>
          <p:sp>
            <p:nvSpPr>
              <p:cNvPr id="29" name="任意多边形: 形状 28"/>
              <p:cNvSpPr/>
              <p:nvPr>
                <p:custDataLst>
                  <p:tags r:id="rId7"/>
                </p:custDataLst>
              </p:nvPr>
            </p:nvSpPr>
            <p:spPr>
              <a:xfrm>
                <a:off x="11186846" y="449601"/>
                <a:ext cx="270403" cy="225296"/>
              </a:xfrm>
              <a:custGeom>
                <a:avLst/>
                <a:gdLst>
                  <a:gd name="connsiteX0" fmla="*/ 270970 w 270403"/>
                  <a:gd name="connsiteY0" fmla="*/ 221855 h 225296"/>
                  <a:gd name="connsiteX1" fmla="*/ 176505 w 270403"/>
                  <a:gd name="connsiteY1" fmla="*/ 19274 h 225296"/>
                  <a:gd name="connsiteX2" fmla="*/ 145870 w 270403"/>
                  <a:gd name="connsiteY2" fmla="*/ -228 h 225296"/>
                  <a:gd name="connsiteX3" fmla="*/ 126125 w 270403"/>
                  <a:gd name="connsiteY3" fmla="*/ -228 h 225296"/>
                  <a:gd name="connsiteX4" fmla="*/ 95490 w 270403"/>
                  <a:gd name="connsiteY4" fmla="*/ 19274 h 225296"/>
                  <a:gd name="connsiteX5" fmla="*/ 62360 w 270403"/>
                  <a:gd name="connsiteY5" fmla="*/ 90284 h 225296"/>
                  <a:gd name="connsiteX6" fmla="*/ 63336 w 270403"/>
                  <a:gd name="connsiteY6" fmla="*/ 93250 h 225296"/>
                  <a:gd name="connsiteX7" fmla="*/ 64414 w 270403"/>
                  <a:gd name="connsiteY7" fmla="*/ 93486 h 225296"/>
                  <a:gd name="connsiteX8" fmla="*/ 104745 w 270403"/>
                  <a:gd name="connsiteY8" fmla="*/ 93486 h 225296"/>
                  <a:gd name="connsiteX9" fmla="*/ 108809 w 270403"/>
                  <a:gd name="connsiteY9" fmla="*/ 90880 h 225296"/>
                  <a:gd name="connsiteX10" fmla="*/ 132751 w 270403"/>
                  <a:gd name="connsiteY10" fmla="*/ 39705 h 225296"/>
                  <a:gd name="connsiteX11" fmla="*/ 136042 w 270403"/>
                  <a:gd name="connsiteY11" fmla="*/ 37606 h 225296"/>
                  <a:gd name="connsiteX12" fmla="*/ 136042 w 270403"/>
                  <a:gd name="connsiteY12" fmla="*/ 37606 h 225296"/>
                  <a:gd name="connsiteX13" fmla="*/ 139333 w 270403"/>
                  <a:gd name="connsiteY13" fmla="*/ 39705 h 225296"/>
                  <a:gd name="connsiteX14" fmla="*/ 173236 w 270403"/>
                  <a:gd name="connsiteY14" fmla="*/ 112415 h 225296"/>
                  <a:gd name="connsiteX15" fmla="*/ 73624 w 270403"/>
                  <a:gd name="connsiteY15" fmla="*/ 112415 h 225296"/>
                  <a:gd name="connsiteX16" fmla="*/ 43012 w 270403"/>
                  <a:gd name="connsiteY16" fmla="*/ 131917 h 225296"/>
                  <a:gd name="connsiteX17" fmla="*/ 1047 w 270403"/>
                  <a:gd name="connsiteY17" fmla="*/ 221855 h 225296"/>
                  <a:gd name="connsiteX18" fmla="*/ 2023 w 270403"/>
                  <a:gd name="connsiteY18" fmla="*/ 224821 h 225296"/>
                  <a:gd name="connsiteX19" fmla="*/ 3101 w 270403"/>
                  <a:gd name="connsiteY19" fmla="*/ 225057 h 225296"/>
                  <a:gd name="connsiteX20" fmla="*/ 43431 w 270403"/>
                  <a:gd name="connsiteY20" fmla="*/ 225057 h 225296"/>
                  <a:gd name="connsiteX21" fmla="*/ 47518 w 270403"/>
                  <a:gd name="connsiteY21" fmla="*/ 222451 h 225296"/>
                  <a:gd name="connsiteX22" fmla="*/ 78439 w 270403"/>
                  <a:gd name="connsiteY22" fmla="*/ 155992 h 225296"/>
                  <a:gd name="connsiteX23" fmla="*/ 87429 w 270403"/>
                  <a:gd name="connsiteY23" fmla="*/ 150271 h 225296"/>
                  <a:gd name="connsiteX24" fmla="*/ 184478 w 270403"/>
                  <a:gd name="connsiteY24" fmla="*/ 150271 h 225296"/>
                  <a:gd name="connsiteX25" fmla="*/ 193467 w 270403"/>
                  <a:gd name="connsiteY25" fmla="*/ 155992 h 225296"/>
                  <a:gd name="connsiteX26" fmla="*/ 224389 w 270403"/>
                  <a:gd name="connsiteY26" fmla="*/ 222451 h 225296"/>
                  <a:gd name="connsiteX27" fmla="*/ 228453 w 270403"/>
                  <a:gd name="connsiteY27" fmla="*/ 225057 h 225296"/>
                  <a:gd name="connsiteX28" fmla="*/ 268784 w 270403"/>
                  <a:gd name="connsiteY28" fmla="*/ 225057 h 225296"/>
                  <a:gd name="connsiteX29" fmla="*/ 271202 w 270403"/>
                  <a:gd name="connsiteY29" fmla="*/ 223078 h 225296"/>
                  <a:gd name="connsiteX30" fmla="*/ 270970 w 270403"/>
                  <a:gd name="connsiteY30" fmla="*/ 221855 h 225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70403" h="225296">
                    <a:moveTo>
                      <a:pt x="270970" y="221855"/>
                    </a:moveTo>
                    <a:lnTo>
                      <a:pt x="176505" y="19274"/>
                    </a:lnTo>
                    <a:cubicBezTo>
                      <a:pt x="170950" y="7372"/>
                      <a:pt x="159003" y="-233"/>
                      <a:pt x="145870" y="-228"/>
                    </a:cubicBezTo>
                    <a:lnTo>
                      <a:pt x="126125" y="-228"/>
                    </a:lnTo>
                    <a:cubicBezTo>
                      <a:pt x="112992" y="-233"/>
                      <a:pt x="101045" y="7372"/>
                      <a:pt x="95490" y="19274"/>
                    </a:cubicBezTo>
                    <a:lnTo>
                      <a:pt x="62360" y="90284"/>
                    </a:lnTo>
                    <a:cubicBezTo>
                      <a:pt x="61810" y="91372"/>
                      <a:pt x="62247" y="92700"/>
                      <a:pt x="63336" y="93250"/>
                    </a:cubicBezTo>
                    <a:cubicBezTo>
                      <a:pt x="63670" y="93420"/>
                      <a:pt x="64041" y="93499"/>
                      <a:pt x="64414" y="93486"/>
                    </a:cubicBezTo>
                    <a:lnTo>
                      <a:pt x="104745" y="93486"/>
                    </a:lnTo>
                    <a:cubicBezTo>
                      <a:pt x="106496" y="93499"/>
                      <a:pt x="108091" y="92477"/>
                      <a:pt x="108809" y="90880"/>
                    </a:cubicBezTo>
                    <a:lnTo>
                      <a:pt x="132751" y="39705"/>
                    </a:lnTo>
                    <a:cubicBezTo>
                      <a:pt x="133345" y="38424"/>
                      <a:pt x="134630" y="37604"/>
                      <a:pt x="136042" y="37606"/>
                    </a:cubicBezTo>
                    <a:lnTo>
                      <a:pt x="136042" y="37606"/>
                    </a:lnTo>
                    <a:cubicBezTo>
                      <a:pt x="137453" y="37604"/>
                      <a:pt x="138738" y="38424"/>
                      <a:pt x="139333" y="39705"/>
                    </a:cubicBezTo>
                    <a:lnTo>
                      <a:pt x="173236" y="112415"/>
                    </a:lnTo>
                    <a:lnTo>
                      <a:pt x="73624" y="112415"/>
                    </a:lnTo>
                    <a:cubicBezTo>
                      <a:pt x="60496" y="112412"/>
                      <a:pt x="48558" y="120019"/>
                      <a:pt x="43012" y="131917"/>
                    </a:cubicBezTo>
                    <a:lnTo>
                      <a:pt x="1047" y="221855"/>
                    </a:lnTo>
                    <a:cubicBezTo>
                      <a:pt x="497" y="222944"/>
                      <a:pt x="934" y="224271"/>
                      <a:pt x="2023" y="224821"/>
                    </a:cubicBezTo>
                    <a:cubicBezTo>
                      <a:pt x="2357" y="224991"/>
                      <a:pt x="2728" y="225071"/>
                      <a:pt x="3101" y="225057"/>
                    </a:cubicBezTo>
                    <a:lnTo>
                      <a:pt x="43431" y="225057"/>
                    </a:lnTo>
                    <a:cubicBezTo>
                      <a:pt x="45192" y="225079"/>
                      <a:pt x="46795" y="224057"/>
                      <a:pt x="47518" y="222451"/>
                    </a:cubicBezTo>
                    <a:lnTo>
                      <a:pt x="78439" y="155992"/>
                    </a:lnTo>
                    <a:cubicBezTo>
                      <a:pt x="80069" y="152500"/>
                      <a:pt x="83574" y="150269"/>
                      <a:pt x="87429" y="150271"/>
                    </a:cubicBezTo>
                    <a:lnTo>
                      <a:pt x="184478" y="150271"/>
                    </a:lnTo>
                    <a:cubicBezTo>
                      <a:pt x="188332" y="150269"/>
                      <a:pt x="191837" y="152500"/>
                      <a:pt x="193467" y="155992"/>
                    </a:cubicBezTo>
                    <a:lnTo>
                      <a:pt x="224389" y="222451"/>
                    </a:lnTo>
                    <a:cubicBezTo>
                      <a:pt x="225107" y="224048"/>
                      <a:pt x="226701" y="225071"/>
                      <a:pt x="228453" y="225057"/>
                    </a:cubicBezTo>
                    <a:lnTo>
                      <a:pt x="268784" y="225057"/>
                    </a:lnTo>
                    <a:cubicBezTo>
                      <a:pt x="269998" y="225179"/>
                      <a:pt x="271081" y="224293"/>
                      <a:pt x="271202" y="223078"/>
                    </a:cubicBezTo>
                    <a:cubicBezTo>
                      <a:pt x="271244" y="222657"/>
                      <a:pt x="271162" y="222232"/>
                      <a:pt x="270970" y="221855"/>
                    </a:cubicBezTo>
                    <a:close/>
                  </a:path>
                </a:pathLst>
              </a:custGeom>
              <a:grpFill/>
              <a:ln w="2207" cap="flat">
                <a:noFill/>
                <a:prstDash val="solid"/>
                <a:miter/>
              </a:ln>
            </p:spPr>
            <p:txBody>
              <a:bodyPr rtlCol="0" anchor="ctr"/>
              <a:lstStyle/>
              <a:p>
                <a:endParaRPr lang="zh-CN" altLang="en-US">
                  <a:latin typeface="+mj-ea"/>
                  <a:ea typeface="+mj-ea"/>
                </a:endParaRPr>
              </a:p>
            </p:txBody>
          </p:sp>
          <p:sp>
            <p:nvSpPr>
              <p:cNvPr id="30" name="任意多边形: 形状 29"/>
              <p:cNvSpPr/>
              <p:nvPr>
                <p:custDataLst>
                  <p:tags r:id="rId8"/>
                </p:custDataLst>
              </p:nvPr>
            </p:nvSpPr>
            <p:spPr>
              <a:xfrm>
                <a:off x="10995348" y="449601"/>
                <a:ext cx="202796" cy="225242"/>
              </a:xfrm>
              <a:custGeom>
                <a:avLst/>
                <a:gdLst>
                  <a:gd name="connsiteX0" fmla="*/ 190071 w 202796"/>
                  <a:gd name="connsiteY0" fmla="*/ 112415 h 225242"/>
                  <a:gd name="connsiteX1" fmla="*/ 43172 w 202796"/>
                  <a:gd name="connsiteY1" fmla="*/ 112415 h 225242"/>
                  <a:gd name="connsiteX2" fmla="*/ 43172 w 202796"/>
                  <a:gd name="connsiteY2" fmla="*/ 60136 h 225242"/>
                  <a:gd name="connsiteX3" fmla="*/ 65700 w 202796"/>
                  <a:gd name="connsiteY3" fmla="*/ 37607 h 225242"/>
                  <a:gd name="connsiteX4" fmla="*/ 184351 w 202796"/>
                  <a:gd name="connsiteY4" fmla="*/ 37607 h 225242"/>
                  <a:gd name="connsiteX5" fmla="*/ 188415 w 202796"/>
                  <a:gd name="connsiteY5" fmla="*/ 35023 h 225242"/>
                  <a:gd name="connsiteX6" fmla="*/ 203368 w 202796"/>
                  <a:gd name="connsiteY6" fmla="*/ 2975 h 225242"/>
                  <a:gd name="connsiteX7" fmla="*/ 202391 w 202796"/>
                  <a:gd name="connsiteY7" fmla="*/ 9 h 225242"/>
                  <a:gd name="connsiteX8" fmla="*/ 201336 w 202796"/>
                  <a:gd name="connsiteY8" fmla="*/ -228 h 225242"/>
                  <a:gd name="connsiteX9" fmla="*/ 57131 w 202796"/>
                  <a:gd name="connsiteY9" fmla="*/ -228 h 225242"/>
                  <a:gd name="connsiteX10" fmla="*/ 809 w 202796"/>
                  <a:gd name="connsiteY10" fmla="*/ 56094 h 225242"/>
                  <a:gd name="connsiteX11" fmla="*/ 809 w 202796"/>
                  <a:gd name="connsiteY11" fmla="*/ 222805 h 225242"/>
                  <a:gd name="connsiteX12" fmla="*/ 3018 w 202796"/>
                  <a:gd name="connsiteY12" fmla="*/ 225014 h 225242"/>
                  <a:gd name="connsiteX13" fmla="*/ 40875 w 202796"/>
                  <a:gd name="connsiteY13" fmla="*/ 225014 h 225242"/>
                  <a:gd name="connsiteX14" fmla="*/ 43084 w 202796"/>
                  <a:gd name="connsiteY14" fmla="*/ 222805 h 225242"/>
                  <a:gd name="connsiteX15" fmla="*/ 43084 w 202796"/>
                  <a:gd name="connsiteY15" fmla="*/ 150272 h 225242"/>
                  <a:gd name="connsiteX16" fmla="*/ 172998 w 202796"/>
                  <a:gd name="connsiteY16" fmla="*/ 150272 h 225242"/>
                  <a:gd name="connsiteX17" fmla="*/ 177062 w 202796"/>
                  <a:gd name="connsiteY17" fmla="*/ 147666 h 225242"/>
                  <a:gd name="connsiteX18" fmla="*/ 192015 w 202796"/>
                  <a:gd name="connsiteY18" fmla="*/ 115618 h 225242"/>
                  <a:gd name="connsiteX19" fmla="*/ 191037 w 202796"/>
                  <a:gd name="connsiteY19" fmla="*/ 112652 h 225242"/>
                  <a:gd name="connsiteX20" fmla="*/ 190071 w 202796"/>
                  <a:gd name="connsiteY20" fmla="*/ 112415 h 225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02796" h="225242">
                    <a:moveTo>
                      <a:pt x="190071" y="112415"/>
                    </a:moveTo>
                    <a:lnTo>
                      <a:pt x="43172" y="112415"/>
                    </a:lnTo>
                    <a:lnTo>
                      <a:pt x="43172" y="60136"/>
                    </a:lnTo>
                    <a:cubicBezTo>
                      <a:pt x="43172" y="47694"/>
                      <a:pt x="53259" y="37607"/>
                      <a:pt x="65700" y="37607"/>
                    </a:cubicBezTo>
                    <a:lnTo>
                      <a:pt x="184351" y="37607"/>
                    </a:lnTo>
                    <a:cubicBezTo>
                      <a:pt x="186098" y="37625"/>
                      <a:pt x="187690" y="36611"/>
                      <a:pt x="188415" y="35023"/>
                    </a:cubicBezTo>
                    <a:lnTo>
                      <a:pt x="203368" y="2975"/>
                    </a:lnTo>
                    <a:cubicBezTo>
                      <a:pt x="203918" y="1886"/>
                      <a:pt x="203480" y="559"/>
                      <a:pt x="202391" y="9"/>
                    </a:cubicBezTo>
                    <a:cubicBezTo>
                      <a:pt x="202065" y="-157"/>
                      <a:pt x="201702" y="-236"/>
                      <a:pt x="201336" y="-228"/>
                    </a:cubicBezTo>
                    <a:lnTo>
                      <a:pt x="57131" y="-228"/>
                    </a:lnTo>
                    <a:cubicBezTo>
                      <a:pt x="26026" y="-228"/>
                      <a:pt x="809" y="24989"/>
                      <a:pt x="809" y="56094"/>
                    </a:cubicBezTo>
                    <a:lnTo>
                      <a:pt x="809" y="222805"/>
                    </a:lnTo>
                    <a:cubicBezTo>
                      <a:pt x="809" y="224024"/>
                      <a:pt x="1799" y="225014"/>
                      <a:pt x="3018" y="225014"/>
                    </a:cubicBezTo>
                    <a:lnTo>
                      <a:pt x="40875" y="225014"/>
                    </a:lnTo>
                    <a:cubicBezTo>
                      <a:pt x="42094" y="225014"/>
                      <a:pt x="43084" y="224024"/>
                      <a:pt x="43084" y="222805"/>
                    </a:cubicBezTo>
                    <a:lnTo>
                      <a:pt x="43084" y="150272"/>
                    </a:lnTo>
                    <a:lnTo>
                      <a:pt x="172998" y="150272"/>
                    </a:lnTo>
                    <a:cubicBezTo>
                      <a:pt x="174750" y="150285"/>
                      <a:pt x="176344" y="149263"/>
                      <a:pt x="177062" y="147666"/>
                    </a:cubicBezTo>
                    <a:lnTo>
                      <a:pt x="192015" y="115618"/>
                    </a:lnTo>
                    <a:cubicBezTo>
                      <a:pt x="192565" y="114529"/>
                      <a:pt x="192125" y="113202"/>
                      <a:pt x="191037" y="112652"/>
                    </a:cubicBezTo>
                    <a:cubicBezTo>
                      <a:pt x="190736" y="112501"/>
                      <a:pt x="190407" y="112420"/>
                      <a:pt x="190071" y="112415"/>
                    </a:cubicBezTo>
                    <a:close/>
                  </a:path>
                </a:pathLst>
              </a:custGeom>
              <a:grpFill/>
              <a:ln w="2207" cap="flat">
                <a:noFill/>
                <a:prstDash val="solid"/>
                <a:miter/>
              </a:ln>
            </p:spPr>
            <p:txBody>
              <a:bodyPr rtlCol="0" anchor="ctr"/>
              <a:lstStyle/>
              <a:p>
                <a:endParaRPr lang="zh-CN" altLang="en-US">
                  <a:latin typeface="+mj-ea"/>
                  <a:ea typeface="+mj-ea"/>
                </a:endParaRPr>
              </a:p>
            </p:txBody>
          </p:sp>
          <p:sp>
            <p:nvSpPr>
              <p:cNvPr id="31" name="任意多边形: 形状 30"/>
              <p:cNvSpPr/>
              <p:nvPr>
                <p:custDataLst>
                  <p:tags r:id="rId9"/>
                </p:custDataLst>
              </p:nvPr>
            </p:nvSpPr>
            <p:spPr>
              <a:xfrm>
                <a:off x="10454639" y="449556"/>
                <a:ext cx="225352" cy="225288"/>
              </a:xfrm>
              <a:custGeom>
                <a:avLst/>
                <a:gdLst>
                  <a:gd name="connsiteX0" fmla="*/ 160387 w 225352"/>
                  <a:gd name="connsiteY0" fmla="*/ 93531 h 225288"/>
                  <a:gd name="connsiteX1" fmla="*/ 71156 w 225352"/>
                  <a:gd name="connsiteY1" fmla="*/ 93531 h 225288"/>
                  <a:gd name="connsiteX2" fmla="*/ 43150 w 225352"/>
                  <a:gd name="connsiteY2" fmla="*/ 65658 h 225288"/>
                  <a:gd name="connsiteX3" fmla="*/ 43150 w 225352"/>
                  <a:gd name="connsiteY3" fmla="*/ 65547 h 225288"/>
                  <a:gd name="connsiteX4" fmla="*/ 71090 w 225352"/>
                  <a:gd name="connsiteY4" fmla="*/ 37608 h 225288"/>
                  <a:gd name="connsiteX5" fmla="*/ 184550 w 225352"/>
                  <a:gd name="connsiteY5" fmla="*/ 37608 h 225288"/>
                  <a:gd name="connsiteX6" fmla="*/ 188636 w 225352"/>
                  <a:gd name="connsiteY6" fmla="*/ 35023 h 225288"/>
                  <a:gd name="connsiteX7" fmla="*/ 203566 w 225352"/>
                  <a:gd name="connsiteY7" fmla="*/ 2975 h 225288"/>
                  <a:gd name="connsiteX8" fmla="*/ 202590 w 225352"/>
                  <a:gd name="connsiteY8" fmla="*/ 9 h 225288"/>
                  <a:gd name="connsiteX9" fmla="*/ 201535 w 225352"/>
                  <a:gd name="connsiteY9" fmla="*/ -227 h 225288"/>
                  <a:gd name="connsiteX10" fmla="*/ 66584 w 225352"/>
                  <a:gd name="connsiteY10" fmla="*/ -227 h 225288"/>
                  <a:gd name="connsiteX11" fmla="*/ 809 w 225352"/>
                  <a:gd name="connsiteY11" fmla="*/ 65547 h 225288"/>
                  <a:gd name="connsiteX12" fmla="*/ 66562 w 225352"/>
                  <a:gd name="connsiteY12" fmla="*/ 131344 h 225288"/>
                  <a:gd name="connsiteX13" fmla="*/ 66584 w 225352"/>
                  <a:gd name="connsiteY13" fmla="*/ 131344 h 225288"/>
                  <a:gd name="connsiteX14" fmla="*/ 155815 w 225352"/>
                  <a:gd name="connsiteY14" fmla="*/ 131344 h 225288"/>
                  <a:gd name="connsiteX15" fmla="*/ 183733 w 225352"/>
                  <a:gd name="connsiteY15" fmla="*/ 159262 h 225288"/>
                  <a:gd name="connsiteX16" fmla="*/ 183733 w 225352"/>
                  <a:gd name="connsiteY16" fmla="*/ 159284 h 225288"/>
                  <a:gd name="connsiteX17" fmla="*/ 155815 w 225352"/>
                  <a:gd name="connsiteY17" fmla="*/ 187224 h 225288"/>
                  <a:gd name="connsiteX18" fmla="*/ 28086 w 225352"/>
                  <a:gd name="connsiteY18" fmla="*/ 187224 h 225288"/>
                  <a:gd name="connsiteX19" fmla="*/ 24000 w 225352"/>
                  <a:gd name="connsiteY19" fmla="*/ 189808 h 225288"/>
                  <a:gd name="connsiteX20" fmla="*/ 9048 w 225352"/>
                  <a:gd name="connsiteY20" fmla="*/ 221856 h 225288"/>
                  <a:gd name="connsiteX21" fmla="*/ 10024 w 225352"/>
                  <a:gd name="connsiteY21" fmla="*/ 224822 h 225288"/>
                  <a:gd name="connsiteX22" fmla="*/ 11102 w 225352"/>
                  <a:gd name="connsiteY22" fmla="*/ 225058 h 225288"/>
                  <a:gd name="connsiteX23" fmla="*/ 160387 w 225352"/>
                  <a:gd name="connsiteY23" fmla="*/ 225058 h 225288"/>
                  <a:gd name="connsiteX24" fmla="*/ 226161 w 225352"/>
                  <a:gd name="connsiteY24" fmla="*/ 159284 h 225288"/>
                  <a:gd name="connsiteX25" fmla="*/ 160387 w 225352"/>
                  <a:gd name="connsiteY25" fmla="*/ 93531 h 225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25352" h="225288">
                    <a:moveTo>
                      <a:pt x="160387" y="93531"/>
                    </a:moveTo>
                    <a:lnTo>
                      <a:pt x="71156" y="93531"/>
                    </a:lnTo>
                    <a:cubicBezTo>
                      <a:pt x="55726" y="93569"/>
                      <a:pt x="43187" y="81088"/>
                      <a:pt x="43150" y="65658"/>
                    </a:cubicBezTo>
                    <a:cubicBezTo>
                      <a:pt x="43150" y="65620"/>
                      <a:pt x="43150" y="65585"/>
                      <a:pt x="43150" y="65547"/>
                    </a:cubicBezTo>
                    <a:cubicBezTo>
                      <a:pt x="43161" y="50122"/>
                      <a:pt x="55664" y="37621"/>
                      <a:pt x="71090" y="37608"/>
                    </a:cubicBezTo>
                    <a:lnTo>
                      <a:pt x="184550" y="37608"/>
                    </a:lnTo>
                    <a:cubicBezTo>
                      <a:pt x="186295" y="37601"/>
                      <a:pt x="187883" y="36596"/>
                      <a:pt x="188636" y="35023"/>
                    </a:cubicBezTo>
                    <a:lnTo>
                      <a:pt x="203566" y="2975"/>
                    </a:lnTo>
                    <a:cubicBezTo>
                      <a:pt x="204116" y="1886"/>
                      <a:pt x="203679" y="559"/>
                      <a:pt x="202590" y="9"/>
                    </a:cubicBezTo>
                    <a:cubicBezTo>
                      <a:pt x="202263" y="-157"/>
                      <a:pt x="201901" y="-238"/>
                      <a:pt x="201535" y="-227"/>
                    </a:cubicBezTo>
                    <a:lnTo>
                      <a:pt x="66584" y="-227"/>
                    </a:lnTo>
                    <a:cubicBezTo>
                      <a:pt x="30258" y="-227"/>
                      <a:pt x="809" y="29221"/>
                      <a:pt x="809" y="65547"/>
                    </a:cubicBezTo>
                    <a:cubicBezTo>
                      <a:pt x="798" y="101874"/>
                      <a:pt x="30236" y="131331"/>
                      <a:pt x="66562" y="131344"/>
                    </a:cubicBezTo>
                    <a:cubicBezTo>
                      <a:pt x="66568" y="131344"/>
                      <a:pt x="66577" y="131344"/>
                      <a:pt x="66584" y="131344"/>
                    </a:cubicBezTo>
                    <a:lnTo>
                      <a:pt x="155815" y="131344"/>
                    </a:lnTo>
                    <a:cubicBezTo>
                      <a:pt x="171234" y="131344"/>
                      <a:pt x="183733" y="143843"/>
                      <a:pt x="183733" y="159262"/>
                    </a:cubicBezTo>
                    <a:cubicBezTo>
                      <a:pt x="183733" y="159268"/>
                      <a:pt x="183733" y="159277"/>
                      <a:pt x="183733" y="159284"/>
                    </a:cubicBezTo>
                    <a:cubicBezTo>
                      <a:pt x="183733" y="174707"/>
                      <a:pt x="171236" y="187210"/>
                      <a:pt x="155815" y="187224"/>
                    </a:cubicBezTo>
                    <a:lnTo>
                      <a:pt x="28086" y="187224"/>
                    </a:lnTo>
                    <a:cubicBezTo>
                      <a:pt x="26333" y="187197"/>
                      <a:pt x="24729" y="188211"/>
                      <a:pt x="24000" y="189808"/>
                    </a:cubicBezTo>
                    <a:lnTo>
                      <a:pt x="9048" y="221856"/>
                    </a:lnTo>
                    <a:cubicBezTo>
                      <a:pt x="8498" y="222945"/>
                      <a:pt x="8935" y="224272"/>
                      <a:pt x="10024" y="224822"/>
                    </a:cubicBezTo>
                    <a:cubicBezTo>
                      <a:pt x="10357" y="224992"/>
                      <a:pt x="10729" y="225072"/>
                      <a:pt x="11102" y="225058"/>
                    </a:cubicBezTo>
                    <a:lnTo>
                      <a:pt x="160387" y="225058"/>
                    </a:lnTo>
                    <a:cubicBezTo>
                      <a:pt x="196713" y="225058"/>
                      <a:pt x="226161" y="195610"/>
                      <a:pt x="226161" y="159284"/>
                    </a:cubicBezTo>
                    <a:cubicBezTo>
                      <a:pt x="226150" y="122966"/>
                      <a:pt x="196704" y="93531"/>
                      <a:pt x="160387" y="93531"/>
                    </a:cubicBezTo>
                    <a:close/>
                  </a:path>
                </a:pathLst>
              </a:custGeom>
              <a:grpFill/>
              <a:ln w="2207" cap="flat">
                <a:noFill/>
                <a:prstDash val="solid"/>
                <a:miter/>
              </a:ln>
            </p:spPr>
            <p:txBody>
              <a:bodyPr rtlCol="0" anchor="ctr"/>
              <a:lstStyle/>
              <a:p>
                <a:endParaRPr lang="zh-CN" altLang="en-US">
                  <a:latin typeface="+mj-ea"/>
                  <a:ea typeface="+mj-ea"/>
                </a:endParaRPr>
              </a:p>
            </p:txBody>
          </p:sp>
          <p:sp>
            <p:nvSpPr>
              <p:cNvPr id="32" name="任意多边形: 形状 31"/>
              <p:cNvSpPr/>
              <p:nvPr>
                <p:custDataLst>
                  <p:tags r:id="rId10"/>
                </p:custDataLst>
              </p:nvPr>
            </p:nvSpPr>
            <p:spPr>
              <a:xfrm>
                <a:off x="10706678" y="447437"/>
                <a:ext cx="243545" cy="229741"/>
              </a:xfrm>
              <a:custGeom>
                <a:avLst/>
                <a:gdLst>
                  <a:gd name="connsiteX0" fmla="*/ 241528 w 243545"/>
                  <a:gd name="connsiteY0" fmla="*/ 88406 h 229741"/>
                  <a:gd name="connsiteX1" fmla="*/ 203384 w 243545"/>
                  <a:gd name="connsiteY1" fmla="*/ 88406 h 229741"/>
                  <a:gd name="connsiteX2" fmla="*/ 201169 w 243545"/>
                  <a:gd name="connsiteY2" fmla="*/ 90608 h 229741"/>
                  <a:gd name="connsiteX3" fmla="*/ 201176 w 243545"/>
                  <a:gd name="connsiteY3" fmla="*/ 90792 h 229741"/>
                  <a:gd name="connsiteX4" fmla="*/ 200314 w 243545"/>
                  <a:gd name="connsiteY4" fmla="*/ 149543 h 229741"/>
                  <a:gd name="connsiteX5" fmla="*/ 159763 w 243545"/>
                  <a:gd name="connsiteY5" fmla="*/ 189741 h 229741"/>
                  <a:gd name="connsiteX6" fmla="*/ 85573 w 243545"/>
                  <a:gd name="connsiteY6" fmla="*/ 189741 h 229741"/>
                  <a:gd name="connsiteX7" fmla="*/ 45044 w 243545"/>
                  <a:gd name="connsiteY7" fmla="*/ 149388 h 229741"/>
                  <a:gd name="connsiteX8" fmla="*/ 45044 w 243545"/>
                  <a:gd name="connsiteY8" fmla="*/ 79572 h 229741"/>
                  <a:gd name="connsiteX9" fmla="*/ 85176 w 243545"/>
                  <a:gd name="connsiteY9" fmla="*/ 39307 h 229741"/>
                  <a:gd name="connsiteX10" fmla="*/ 153291 w 243545"/>
                  <a:gd name="connsiteY10" fmla="*/ 38755 h 229741"/>
                  <a:gd name="connsiteX11" fmla="*/ 155690 w 243545"/>
                  <a:gd name="connsiteY11" fmla="*/ 36754 h 229741"/>
                  <a:gd name="connsiteX12" fmla="*/ 155699 w 243545"/>
                  <a:gd name="connsiteY12" fmla="*/ 36547 h 229741"/>
                  <a:gd name="connsiteX13" fmla="*/ 155699 w 243545"/>
                  <a:gd name="connsiteY13" fmla="*/ 2842 h 229741"/>
                  <a:gd name="connsiteX14" fmla="*/ 153490 w 243545"/>
                  <a:gd name="connsiteY14" fmla="*/ 633 h 229741"/>
                  <a:gd name="connsiteX15" fmla="*/ 73757 w 243545"/>
                  <a:gd name="connsiteY15" fmla="*/ 1738 h 229741"/>
                  <a:gd name="connsiteX16" fmla="*/ 2549 w 243545"/>
                  <a:gd name="connsiteY16" fmla="*/ 73365 h 229741"/>
                  <a:gd name="connsiteX17" fmla="*/ 2549 w 243545"/>
                  <a:gd name="connsiteY17" fmla="*/ 155837 h 229741"/>
                  <a:gd name="connsiteX18" fmla="*/ 74971 w 243545"/>
                  <a:gd name="connsiteY18" fmla="*/ 227575 h 229741"/>
                  <a:gd name="connsiteX19" fmla="*/ 170254 w 243545"/>
                  <a:gd name="connsiteY19" fmla="*/ 227575 h 229741"/>
                  <a:gd name="connsiteX20" fmla="*/ 242633 w 243545"/>
                  <a:gd name="connsiteY20" fmla="*/ 156500 h 229741"/>
                  <a:gd name="connsiteX21" fmla="*/ 243737 w 243545"/>
                  <a:gd name="connsiteY21" fmla="*/ 90637 h 229741"/>
                  <a:gd name="connsiteX22" fmla="*/ 241550 w 243545"/>
                  <a:gd name="connsiteY22" fmla="*/ 88406 h 229741"/>
                  <a:gd name="connsiteX23" fmla="*/ 241528 w 243545"/>
                  <a:gd name="connsiteY23" fmla="*/ 88406 h 229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43545" h="229741">
                    <a:moveTo>
                      <a:pt x="241528" y="88406"/>
                    </a:moveTo>
                    <a:lnTo>
                      <a:pt x="203384" y="88406"/>
                    </a:lnTo>
                    <a:cubicBezTo>
                      <a:pt x="202165" y="88402"/>
                      <a:pt x="201173" y="89389"/>
                      <a:pt x="201169" y="90608"/>
                    </a:cubicBezTo>
                    <a:cubicBezTo>
                      <a:pt x="201169" y="90670"/>
                      <a:pt x="201171" y="90730"/>
                      <a:pt x="201176" y="90792"/>
                    </a:cubicBezTo>
                    <a:cubicBezTo>
                      <a:pt x="202589" y="110363"/>
                      <a:pt x="202302" y="130020"/>
                      <a:pt x="200314" y="149543"/>
                    </a:cubicBezTo>
                    <a:cubicBezTo>
                      <a:pt x="198046" y="170865"/>
                      <a:pt x="181105" y="187660"/>
                      <a:pt x="159763" y="189741"/>
                    </a:cubicBezTo>
                    <a:cubicBezTo>
                      <a:pt x="135094" y="192214"/>
                      <a:pt x="110242" y="192214"/>
                      <a:pt x="85573" y="189741"/>
                    </a:cubicBezTo>
                    <a:cubicBezTo>
                      <a:pt x="64191" y="187629"/>
                      <a:pt x="47248" y="170762"/>
                      <a:pt x="45044" y="149388"/>
                    </a:cubicBezTo>
                    <a:cubicBezTo>
                      <a:pt x="42636" y="126179"/>
                      <a:pt x="42636" y="102783"/>
                      <a:pt x="45044" y="79572"/>
                    </a:cubicBezTo>
                    <a:cubicBezTo>
                      <a:pt x="47197" y="58340"/>
                      <a:pt x="63950" y="41532"/>
                      <a:pt x="85176" y="39307"/>
                    </a:cubicBezTo>
                    <a:cubicBezTo>
                      <a:pt x="107817" y="37048"/>
                      <a:pt x="130617" y="36862"/>
                      <a:pt x="153291" y="38755"/>
                    </a:cubicBezTo>
                    <a:cubicBezTo>
                      <a:pt x="154506" y="38866"/>
                      <a:pt x="155579" y="37969"/>
                      <a:pt x="155690" y="36754"/>
                    </a:cubicBezTo>
                    <a:cubicBezTo>
                      <a:pt x="155697" y="36686"/>
                      <a:pt x="155699" y="36615"/>
                      <a:pt x="155699" y="36547"/>
                    </a:cubicBezTo>
                    <a:lnTo>
                      <a:pt x="155699" y="2842"/>
                    </a:lnTo>
                    <a:cubicBezTo>
                      <a:pt x="155699" y="1623"/>
                      <a:pt x="154709" y="633"/>
                      <a:pt x="153490" y="633"/>
                    </a:cubicBezTo>
                    <a:cubicBezTo>
                      <a:pt x="126917" y="-809"/>
                      <a:pt x="100279" y="-440"/>
                      <a:pt x="73757" y="1738"/>
                    </a:cubicBezTo>
                    <a:cubicBezTo>
                      <a:pt x="35752" y="5101"/>
                      <a:pt x="5689" y="35341"/>
                      <a:pt x="2549" y="73365"/>
                    </a:cubicBezTo>
                    <a:cubicBezTo>
                      <a:pt x="229" y="100808"/>
                      <a:pt x="229" y="128395"/>
                      <a:pt x="2549" y="155837"/>
                    </a:cubicBezTo>
                    <a:cubicBezTo>
                      <a:pt x="5926" y="194229"/>
                      <a:pt x="36549" y="224563"/>
                      <a:pt x="74971" y="227575"/>
                    </a:cubicBezTo>
                    <a:cubicBezTo>
                      <a:pt x="106679" y="230160"/>
                      <a:pt x="138546" y="230160"/>
                      <a:pt x="170254" y="227575"/>
                    </a:cubicBezTo>
                    <a:cubicBezTo>
                      <a:pt x="208478" y="224687"/>
                      <a:pt x="239050" y="194664"/>
                      <a:pt x="242633" y="156500"/>
                    </a:cubicBezTo>
                    <a:cubicBezTo>
                      <a:pt x="244468" y="134594"/>
                      <a:pt x="244837" y="112591"/>
                      <a:pt x="243737" y="90637"/>
                    </a:cubicBezTo>
                    <a:cubicBezTo>
                      <a:pt x="243750" y="89418"/>
                      <a:pt x="242770" y="88420"/>
                      <a:pt x="241550" y="88406"/>
                    </a:cubicBezTo>
                    <a:cubicBezTo>
                      <a:pt x="241544" y="88406"/>
                      <a:pt x="241535" y="88406"/>
                      <a:pt x="241528" y="88406"/>
                    </a:cubicBezTo>
                    <a:close/>
                  </a:path>
                </a:pathLst>
              </a:custGeom>
              <a:grpFill/>
              <a:ln w="2207" cap="flat">
                <a:noFill/>
                <a:prstDash val="solid"/>
                <a:miter/>
              </a:ln>
            </p:spPr>
            <p:txBody>
              <a:bodyPr rtlCol="0" anchor="ctr"/>
              <a:lstStyle/>
              <a:p>
                <a:endParaRPr lang="zh-CN" altLang="en-US">
                  <a:latin typeface="+mj-ea"/>
                  <a:ea typeface="+mj-ea"/>
                </a:endParaRPr>
              </a:p>
            </p:txBody>
          </p:sp>
        </p:grpSp>
      </p:grpSp>
      <p:sp>
        <p:nvSpPr>
          <p:cNvPr id="33" name="矩形: 圆角 32"/>
          <p:cNvSpPr/>
          <p:nvPr userDrawn="1">
            <p:custDataLst>
              <p:tags r:id="rId11"/>
            </p:custDataLst>
          </p:nvPr>
        </p:nvSpPr>
        <p:spPr>
          <a:xfrm>
            <a:off x="6382385" y="1155700"/>
            <a:ext cx="781685" cy="779780"/>
          </a:xfrm>
          <a:prstGeom prst="roundRect">
            <a:avLst>
              <a:gd name="adj" fmla="val 19086"/>
            </a:avLst>
          </a:prstGeom>
          <a:solidFill>
            <a:srgbClr val="1E66CB"/>
          </a:solidFill>
          <a:ln w="3175"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a:solidFill>
                <a:schemeClr val="bg1"/>
              </a:solidFill>
            </a:endParaRPr>
          </a:p>
        </p:txBody>
      </p:sp>
      <p:sp>
        <p:nvSpPr>
          <p:cNvPr id="3" name="文本占位符 2"/>
          <p:cNvSpPr>
            <a:spLocks noGrp="1"/>
          </p:cNvSpPr>
          <p:nvPr>
            <p:ph type="body" sz="quarter" idx="13" hasCustomPrompt="1"/>
            <p:custDataLst>
              <p:tags r:id="rId12"/>
            </p:custDataLst>
          </p:nvPr>
        </p:nvSpPr>
        <p:spPr>
          <a:xfrm>
            <a:off x="6477000" y="1340485"/>
            <a:ext cx="739775" cy="502285"/>
          </a:xfrm>
          <a:prstGeom prst="rect">
            <a:avLst/>
          </a:prstGeom>
        </p:spPr>
        <p:txBody>
          <a:bodyPr>
            <a:noAutofit/>
          </a:bodyPr>
          <a:lstStyle>
            <a:lvl1pPr marL="0" indent="0" algn="l" defTabSz="914400" rtl="0" eaLnBrk="1" latinLnBrk="0" hangingPunct="1">
              <a:lnSpc>
                <a:spcPct val="80000"/>
              </a:lnSpc>
              <a:buNone/>
              <a:defRPr kumimoji="1" lang="zh-CN" altLang="en-US" sz="3200" b="1" kern="1200" smtClean="0">
                <a:solidFill>
                  <a:schemeClr val="bg1"/>
                </a:solidFill>
                <a:latin typeface="微软雅黑" panose="020B0503020204020204" pitchFamily="34" charset="-122"/>
                <a:ea typeface="微软雅黑" panose="020B0503020204020204" pitchFamily="34" charset="-122"/>
                <a:cs typeface="Arial" panose="020B0604020202020204" pitchFamily="34" charset="0"/>
              </a:defRPr>
            </a:lvl1pPr>
            <a:lvl2pPr marL="0" algn="l" defTabSz="914400" rtl="0" eaLnBrk="1" latinLnBrk="0" hangingPunct="1">
              <a:lnSpc>
                <a:spcPct val="150000"/>
              </a:lnSpc>
              <a:defRPr kumimoji="1" lang="zh-CN" altLang="en-US" sz="2800" kern="1200" smtClean="0">
                <a:solidFill>
                  <a:schemeClr val="bg1"/>
                </a:solidFill>
                <a:latin typeface="思源黑体 CN Regular" panose="020B0500000000000000" pitchFamily="34" charset="-128"/>
                <a:ea typeface="思源黑体 CN Regular" panose="020B0500000000000000" pitchFamily="34" charset="-128"/>
                <a:cs typeface="+mn-cs"/>
              </a:defRPr>
            </a:lvl2pPr>
            <a:lvl3pPr marL="0" algn="l" defTabSz="914400" rtl="0" eaLnBrk="1" latinLnBrk="0" hangingPunct="1">
              <a:lnSpc>
                <a:spcPct val="150000"/>
              </a:lnSpc>
              <a:defRPr kumimoji="1" lang="zh-CN" altLang="en-US" sz="2800" kern="1200" smtClean="0">
                <a:solidFill>
                  <a:schemeClr val="bg1"/>
                </a:solidFill>
                <a:latin typeface="思源黑体 CN Regular" panose="020B0500000000000000" pitchFamily="34" charset="-128"/>
                <a:ea typeface="思源黑体 CN Regular" panose="020B0500000000000000" pitchFamily="34" charset="-128"/>
                <a:cs typeface="+mn-cs"/>
              </a:defRPr>
            </a:lvl3pPr>
            <a:lvl4pPr marL="0" algn="l" defTabSz="914400" rtl="0" eaLnBrk="1" latinLnBrk="0" hangingPunct="1">
              <a:lnSpc>
                <a:spcPct val="150000"/>
              </a:lnSpc>
              <a:defRPr kumimoji="1" lang="zh-CN" altLang="en-US" sz="2800" kern="1200" smtClean="0">
                <a:solidFill>
                  <a:schemeClr val="bg1"/>
                </a:solidFill>
                <a:latin typeface="思源黑体 CN Regular" panose="020B0500000000000000" pitchFamily="34" charset="-128"/>
                <a:ea typeface="思源黑体 CN Regular" panose="020B0500000000000000" pitchFamily="34" charset="-128"/>
                <a:cs typeface="+mn-cs"/>
              </a:defRPr>
            </a:lvl4pPr>
            <a:lvl5pPr marL="0" algn="l" defTabSz="914400" rtl="0" eaLnBrk="1" latinLnBrk="0" hangingPunct="1">
              <a:lnSpc>
                <a:spcPct val="150000"/>
              </a:lnSpc>
              <a:defRPr kumimoji="1" lang="zh-CN" altLang="en-US" sz="2800" kern="1200">
                <a:solidFill>
                  <a:schemeClr val="bg1"/>
                </a:solidFill>
                <a:latin typeface="思源黑体 CN Regular" panose="020B0500000000000000" pitchFamily="34" charset="-128"/>
                <a:ea typeface="思源黑体 CN Regular" panose="020B0500000000000000" pitchFamily="34" charset="-128"/>
                <a:cs typeface="+mn-cs"/>
              </a:defRPr>
            </a:lvl5pPr>
          </a:lstStyle>
          <a:p>
            <a:pPr lvl="0"/>
            <a:r>
              <a:rPr lang="en-US" altLang="zh-CN" dirty="0"/>
              <a:t>01</a:t>
            </a:r>
            <a:endParaRPr lang="en-US" altLang="zh-CN" dirty="0"/>
          </a:p>
        </p:txBody>
      </p:sp>
      <p:sp>
        <p:nvSpPr>
          <p:cNvPr id="16" name="文本占位符 18"/>
          <p:cNvSpPr>
            <a:spLocks noGrp="1"/>
          </p:cNvSpPr>
          <p:nvPr>
            <p:ph type="body" sz="quarter" idx="15" hasCustomPrompt="1"/>
            <p:custDataLst>
              <p:tags r:id="rId13"/>
            </p:custDataLst>
          </p:nvPr>
        </p:nvSpPr>
        <p:spPr>
          <a:xfrm>
            <a:off x="6311230" y="2084116"/>
            <a:ext cx="3744415" cy="3433116"/>
          </a:xfrm>
          <a:prstGeom prst="rect">
            <a:avLst/>
          </a:prstGeom>
        </p:spPr>
        <p:txBody>
          <a:bodyPr>
            <a:noAutofit/>
          </a:bodyPr>
          <a:lstStyle>
            <a:lvl1pPr marL="0" indent="0" algn="l" defTabSz="914400" rtl="0" eaLnBrk="1" latinLnBrk="0" hangingPunct="1">
              <a:lnSpc>
                <a:spcPct val="150000"/>
              </a:lnSpc>
              <a:buNone/>
              <a:defRPr kumimoji="1" lang="zh-CN" altLang="en-US" sz="3200" b="1" kern="1200" baseline="0" smtClean="0">
                <a:solidFill>
                  <a:srgbClr val="3A70D3"/>
                </a:solidFill>
                <a:latin typeface="微软雅黑" panose="020B0503020204020204" pitchFamily="34" charset="-122"/>
                <a:ea typeface="微软雅黑" panose="020B0503020204020204" pitchFamily="34" charset="-122"/>
                <a:cs typeface="Arial" panose="020B0604020202020204" pitchFamily="34" charset="0"/>
              </a:defRPr>
            </a:lvl1pPr>
            <a:lvl2pPr marL="0" algn="l" defTabSz="914400" rtl="0" eaLnBrk="1" latinLnBrk="0" hangingPunct="1">
              <a:lnSpc>
                <a:spcPct val="150000"/>
              </a:lnSpc>
              <a:defRPr kumimoji="1" lang="zh-CN" altLang="en-US" sz="2800" kern="1200" smtClean="0">
                <a:solidFill>
                  <a:schemeClr val="bg1"/>
                </a:solidFill>
                <a:latin typeface="思源黑体 CN Regular" panose="020B0500000000000000" pitchFamily="34" charset="-128"/>
                <a:ea typeface="思源黑体 CN Regular" panose="020B0500000000000000" pitchFamily="34" charset="-128"/>
                <a:cs typeface="+mn-cs"/>
              </a:defRPr>
            </a:lvl2pPr>
            <a:lvl3pPr marL="0" algn="l" defTabSz="914400" rtl="0" eaLnBrk="1" latinLnBrk="0" hangingPunct="1">
              <a:lnSpc>
                <a:spcPct val="150000"/>
              </a:lnSpc>
              <a:defRPr kumimoji="1" lang="zh-CN" altLang="en-US" sz="2800" kern="1200" smtClean="0">
                <a:solidFill>
                  <a:schemeClr val="bg1"/>
                </a:solidFill>
                <a:latin typeface="思源黑体 CN Regular" panose="020B0500000000000000" pitchFamily="34" charset="-128"/>
                <a:ea typeface="思源黑体 CN Regular" panose="020B0500000000000000" pitchFamily="34" charset="-128"/>
                <a:cs typeface="+mn-cs"/>
              </a:defRPr>
            </a:lvl3pPr>
            <a:lvl4pPr marL="0" algn="l" defTabSz="914400" rtl="0" eaLnBrk="1" latinLnBrk="0" hangingPunct="1">
              <a:lnSpc>
                <a:spcPct val="150000"/>
              </a:lnSpc>
              <a:defRPr kumimoji="1" lang="zh-CN" altLang="en-US" sz="2800" kern="1200" smtClean="0">
                <a:solidFill>
                  <a:schemeClr val="bg1"/>
                </a:solidFill>
                <a:latin typeface="思源黑体 CN Regular" panose="020B0500000000000000" pitchFamily="34" charset="-128"/>
                <a:ea typeface="思源黑体 CN Regular" panose="020B0500000000000000" pitchFamily="34" charset="-128"/>
                <a:cs typeface="+mn-cs"/>
              </a:defRPr>
            </a:lvl4pPr>
            <a:lvl5pPr marL="0" algn="l" defTabSz="914400" rtl="0" eaLnBrk="1" latinLnBrk="0" hangingPunct="1">
              <a:lnSpc>
                <a:spcPct val="150000"/>
              </a:lnSpc>
              <a:defRPr kumimoji="1" lang="zh-CN" altLang="en-US" sz="2800" kern="1200">
                <a:solidFill>
                  <a:schemeClr val="bg1"/>
                </a:solidFill>
                <a:latin typeface="思源黑体 CN Regular" panose="020B0500000000000000" pitchFamily="34" charset="-128"/>
                <a:ea typeface="思源黑体 CN Regular" panose="020B0500000000000000" pitchFamily="34" charset="-128"/>
                <a:cs typeface="+mn-cs"/>
              </a:defRPr>
            </a:lvl5pPr>
          </a:lstStyle>
          <a:p>
            <a:pPr lvl="0"/>
            <a:r>
              <a:rPr lang="zh-CN" altLang="en-US" dirty="0" smtClean="0">
                <a:sym typeface="+mn-ea"/>
              </a:rPr>
              <a:t>单击此处编辑章标题 微软雅黑</a:t>
            </a:r>
            <a:r>
              <a:rPr lang="en-US" altLang="zh-CN" dirty="0" smtClean="0">
                <a:sym typeface="+mn-ea"/>
              </a:rPr>
              <a:t>32</a:t>
            </a:r>
            <a:r>
              <a:rPr lang="zh-CN" altLang="en-US" dirty="0" smtClean="0">
                <a:sym typeface="+mn-ea"/>
              </a:rPr>
              <a:t>号</a:t>
            </a:r>
            <a:endParaRPr dirty="0">
              <a:sym typeface="+mn-ea"/>
            </a:endParaRPr>
          </a:p>
        </p:txBody>
      </p:sp>
    </p:spTree>
  </p:cSld>
  <p:clrMapOvr>
    <a:masterClrMapping/>
  </p:clrMapOvr>
  <p:timing>
    <p:tnLst>
      <p:par>
        <p:cTn id="1" dur="indefinite" restart="never" nodeType="tmRoot"/>
      </p:par>
    </p:tnLst>
  </p:timing>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节标题">
    <p:bg>
      <p:bgPr>
        <a:noFill/>
        <a:effectLst/>
      </p:bgPr>
    </p:bg>
    <p:spTree>
      <p:nvGrpSpPr>
        <p:cNvPr id="1" name=""/>
        <p:cNvGrpSpPr/>
        <p:nvPr/>
      </p:nvGrpSpPr>
      <p:grpSpPr>
        <a:xfrm>
          <a:off x="0" y="0"/>
          <a:ext cx="0" cy="0"/>
          <a:chOff x="0" y="0"/>
          <a:chExt cx="0" cy="0"/>
        </a:xfrm>
      </p:grpSpPr>
      <p:sp>
        <p:nvSpPr>
          <p:cNvPr id="11" name="文本占位符 10"/>
          <p:cNvSpPr>
            <a:spLocks noGrp="1"/>
          </p:cNvSpPr>
          <p:nvPr>
            <p:ph type="body" sz="quarter" idx="12" hasCustomPrompt="1"/>
            <p:custDataLst>
              <p:tags r:id="rId2"/>
            </p:custDataLst>
          </p:nvPr>
        </p:nvSpPr>
        <p:spPr>
          <a:xfrm>
            <a:off x="623149" y="1124892"/>
            <a:ext cx="9234591" cy="461665"/>
          </a:xfrm>
          <a:prstGeom prst="rect">
            <a:avLst/>
          </a:prstGeom>
        </p:spPr>
        <p:txBody>
          <a:bodyPr/>
          <a:lstStyle>
            <a:lvl1pPr marL="0" indent="0">
              <a:lnSpc>
                <a:spcPct val="100000"/>
              </a:lnSpc>
              <a:spcAft>
                <a:spcPts val="0"/>
              </a:spcAft>
              <a:buNone/>
              <a:defRPr lang="zh-CN" altLang="en-US" sz="1800" b="0" u="none" strike="noStrike" kern="1200" cap="none" spc="0" normalizeH="0" baseline="0">
                <a:solidFill>
                  <a:srgbClr val="3A70D3"/>
                </a:solidFill>
                <a:uFillTx/>
                <a:latin typeface="微软雅黑" panose="020B0503020204020204" pitchFamily="34" charset="-122"/>
                <a:ea typeface="微软雅黑" panose="020B0503020204020204" pitchFamily="34" charset="-122"/>
                <a:cs typeface="Arial" panose="020B0604020202020204" pitchFamily="34" charset="0"/>
              </a:defRPr>
            </a:lvl1pPr>
          </a:lstStyle>
          <a:p>
            <a:pPr lvl="0"/>
            <a:r>
              <a:rPr lang="zh-CN" altLang="en-US" dirty="0" smtClean="0">
                <a:sym typeface="+mn-ea"/>
              </a:rPr>
              <a:t>单击输入标题文字</a:t>
            </a:r>
            <a:r>
              <a:rPr lang="zh-CN" altLang="en-US" dirty="0" smtClean="0"/>
              <a:t> </a:t>
            </a:r>
            <a:r>
              <a:rPr lang="zh-CN" altLang="en-US" dirty="0" smtClean="0">
                <a:sym typeface="+mn-ea"/>
              </a:rPr>
              <a:t>微软雅黑</a:t>
            </a:r>
            <a:r>
              <a:rPr lang="en-US" altLang="zh-CN" dirty="0" smtClean="0">
                <a:sym typeface="+mn-ea"/>
              </a:rPr>
              <a:t>18</a:t>
            </a:r>
            <a:r>
              <a:rPr lang="zh-CN" altLang="en-US" dirty="0" smtClean="0">
                <a:sym typeface="+mn-ea"/>
              </a:rPr>
              <a:t>号</a:t>
            </a:r>
            <a:endParaRPr lang="zh-CN" altLang="en-US" dirty="0"/>
          </a:p>
        </p:txBody>
      </p:sp>
      <p:sp>
        <p:nvSpPr>
          <p:cNvPr id="2" name="文本占位符 1"/>
          <p:cNvSpPr>
            <a:spLocks noGrp="1"/>
          </p:cNvSpPr>
          <p:nvPr>
            <p:ph type="body" sz="quarter" idx="13" hasCustomPrompt="1"/>
            <p:custDataLst>
              <p:tags r:id="rId3"/>
            </p:custDataLst>
          </p:nvPr>
        </p:nvSpPr>
        <p:spPr>
          <a:xfrm>
            <a:off x="622935" y="1616710"/>
            <a:ext cx="10899140" cy="4874895"/>
          </a:xfrm>
          <a:prstGeom prst="rect">
            <a:avLst/>
          </a:prstGeom>
        </p:spPr>
        <p:txBody>
          <a:bodyPr/>
          <a:lstStyle>
            <a:lvl1pPr marL="0" indent="0">
              <a:lnSpc>
                <a:spcPct val="100000"/>
              </a:lnSpc>
              <a:spcAft>
                <a:spcPts val="0"/>
              </a:spcAft>
              <a:buNone/>
              <a:defRPr lang="zh-CN" altLang="en-US" sz="1400" b="0" u="none" strike="noStrike" kern="1200" cap="none" spc="0" normalizeH="0" baseline="0">
                <a:solidFill>
                  <a:schemeClr val="tx1"/>
                </a:solidFill>
                <a:uFillTx/>
                <a:latin typeface="微软雅黑" panose="020B0503020204020204" pitchFamily="34" charset="-122"/>
                <a:ea typeface="微软雅黑" panose="020B0503020204020204" pitchFamily="34" charset="-122"/>
                <a:cs typeface="Arial" panose="020B0604020202020204" pitchFamily="34" charset="0"/>
              </a:defRPr>
            </a:lvl1pPr>
          </a:lstStyle>
          <a:p>
            <a:pPr lvl="0"/>
            <a:r>
              <a:rPr lang="zh-CN" altLang="en-US" dirty="0" smtClean="0">
                <a:sym typeface="+mn-ea"/>
              </a:rPr>
              <a:t>单击输入正文内容单击输入正文内容单击输入正文内容单击输入正文内容</a:t>
            </a:r>
            <a:endParaRPr lang="zh-CN" altLang="en-US" dirty="0"/>
          </a:p>
        </p:txBody>
      </p:sp>
      <p:sp>
        <p:nvSpPr>
          <p:cNvPr id="4" name="文本占位符 3"/>
          <p:cNvSpPr>
            <a:spLocks noGrp="1"/>
          </p:cNvSpPr>
          <p:nvPr>
            <p:ph type="body" sz="quarter" idx="14" hasCustomPrompt="1"/>
            <p:custDataLst>
              <p:tags r:id="rId4"/>
            </p:custDataLst>
          </p:nvPr>
        </p:nvSpPr>
        <p:spPr>
          <a:xfrm>
            <a:off x="1413510" y="366395"/>
            <a:ext cx="7704455" cy="461645"/>
          </a:xfrm>
          <a:prstGeom prst="rect">
            <a:avLst/>
          </a:prstGeom>
        </p:spPr>
        <p:txBody>
          <a:bodyPr/>
          <a:lstStyle>
            <a:lvl1pPr marL="0" indent="0">
              <a:lnSpc>
                <a:spcPct val="100000"/>
              </a:lnSpc>
              <a:spcAft>
                <a:spcPts val="0"/>
              </a:spcAft>
              <a:buNone/>
              <a:defRPr lang="zh-CN" altLang="en-US" sz="2000" b="1" u="none" strike="noStrike" kern="1200" cap="none" spc="0" normalizeH="0" baseline="0">
                <a:solidFill>
                  <a:srgbClr val="3A70D3"/>
                </a:solidFill>
                <a:uFillTx/>
                <a:latin typeface="微软雅黑" panose="020B0503020204020204" pitchFamily="34" charset="-122"/>
                <a:ea typeface="微软雅黑" panose="020B0503020204020204" pitchFamily="34" charset="-122"/>
                <a:cs typeface="Arial" panose="020B0604020202020204" pitchFamily="34" charset="0"/>
              </a:defRPr>
            </a:lvl1pPr>
          </a:lstStyle>
          <a:p>
            <a:pPr lvl="0"/>
            <a:r>
              <a:rPr lang="zh-CN" altLang="en-US" dirty="0" smtClean="0">
                <a:sym typeface="+mn-ea"/>
              </a:rPr>
              <a:t>单击此处输入标题文字 微软雅黑</a:t>
            </a:r>
            <a:r>
              <a:rPr lang="en-US" altLang="zh-CN" dirty="0" smtClean="0">
                <a:sym typeface="+mn-ea"/>
              </a:rPr>
              <a:t>20</a:t>
            </a:r>
            <a:r>
              <a:rPr lang="zh-CN" altLang="en-US" dirty="0" smtClean="0">
                <a:sym typeface="+mn-ea"/>
              </a:rPr>
              <a:t>号</a:t>
            </a:r>
            <a:endParaRPr lang="zh-CN" altLang="en-US" dirty="0"/>
          </a:p>
        </p:txBody>
      </p:sp>
      <p:sp>
        <p:nvSpPr>
          <p:cNvPr id="6" name="文本占位符 5"/>
          <p:cNvSpPr>
            <a:spLocks noGrp="1"/>
          </p:cNvSpPr>
          <p:nvPr>
            <p:ph type="body" sz="quarter" idx="15" hasCustomPrompt="1"/>
            <p:custDataLst>
              <p:tags r:id="rId5"/>
            </p:custDataLst>
          </p:nvPr>
        </p:nvSpPr>
        <p:spPr>
          <a:xfrm>
            <a:off x="984885" y="386715"/>
            <a:ext cx="666750" cy="372745"/>
          </a:xfrm>
          <a:prstGeom prst="rect">
            <a:avLst/>
          </a:prstGeom>
        </p:spPr>
        <p:txBody>
          <a:bodyPr/>
          <a:lstStyle>
            <a:lvl1pPr marL="0" indent="0">
              <a:lnSpc>
                <a:spcPct val="90000"/>
              </a:lnSpc>
              <a:spcAft>
                <a:spcPts val="0"/>
              </a:spcAft>
              <a:buNone/>
              <a:defRPr lang="zh-CN" altLang="en-US" sz="2000" b="1" u="none" strike="noStrike" kern="1200" cap="none" spc="0" normalizeH="0" baseline="0">
                <a:solidFill>
                  <a:srgbClr val="3A70D3"/>
                </a:solidFill>
                <a:uFillTx/>
                <a:latin typeface="微软雅黑" panose="020B0503020204020204" pitchFamily="34" charset="-122"/>
                <a:ea typeface="微软雅黑" panose="020B0503020204020204" pitchFamily="34" charset="-122"/>
                <a:cs typeface="Arial" panose="020B0604020202020204" pitchFamily="34" charset="0"/>
              </a:defRPr>
            </a:lvl1pPr>
          </a:lstStyle>
          <a:p>
            <a:pPr lvl="0"/>
            <a:r>
              <a:rPr lang="en-US" altLang="zh-CN" dirty="0"/>
              <a:t>01</a:t>
            </a:r>
            <a:endParaRPr lang="zh-CN" altLang="en-US" dirty="0"/>
          </a:p>
        </p:txBody>
      </p:sp>
      <p:grpSp>
        <p:nvGrpSpPr>
          <p:cNvPr id="33" name="组合 32"/>
          <p:cNvGrpSpPr/>
          <p:nvPr userDrawn="1"/>
        </p:nvGrpSpPr>
        <p:grpSpPr>
          <a:xfrm>
            <a:off x="619570" y="428796"/>
            <a:ext cx="291338" cy="274825"/>
            <a:chOff x="-1307521" y="2276237"/>
            <a:chExt cx="243545" cy="229741"/>
          </a:xfrm>
        </p:grpSpPr>
        <p:sp>
          <p:nvSpPr>
            <p:cNvPr id="34" name="矩形: 圆角 33"/>
            <p:cNvSpPr/>
            <p:nvPr>
              <p:custDataLst>
                <p:tags r:id="rId6"/>
              </p:custDataLst>
            </p:nvPr>
          </p:nvSpPr>
          <p:spPr>
            <a:xfrm>
              <a:off x="-1133681" y="2278357"/>
              <a:ext cx="67585" cy="67585"/>
            </a:xfrm>
            <a:prstGeom prst="roundRect">
              <a:avLst/>
            </a:prstGeom>
            <a:solidFill>
              <a:srgbClr val="60C7CE"/>
            </a:solidFill>
            <a:ln w="2207" cap="flat">
              <a:noFill/>
              <a:prstDash val="solid"/>
              <a:miter/>
            </a:ln>
          </p:spPr>
          <p:txBody>
            <a:bodyPr rtlCol="0" anchor="ctr"/>
            <a:lstStyle/>
            <a:p>
              <a:endParaRPr lang="zh-CN" altLang="en-US">
                <a:latin typeface="+mj-ea"/>
                <a:ea typeface="+mj-ea"/>
              </a:endParaRPr>
            </a:p>
          </p:txBody>
        </p:sp>
        <p:sp>
          <p:nvSpPr>
            <p:cNvPr id="35" name="任意多边形: 形状 34"/>
            <p:cNvSpPr/>
            <p:nvPr>
              <p:custDataLst>
                <p:tags r:id="rId7"/>
              </p:custDataLst>
            </p:nvPr>
          </p:nvSpPr>
          <p:spPr>
            <a:xfrm>
              <a:off x="-1307521" y="2276237"/>
              <a:ext cx="243545" cy="229741"/>
            </a:xfrm>
            <a:custGeom>
              <a:avLst/>
              <a:gdLst>
                <a:gd name="connsiteX0" fmla="*/ 241528 w 243545"/>
                <a:gd name="connsiteY0" fmla="*/ 88406 h 229741"/>
                <a:gd name="connsiteX1" fmla="*/ 203384 w 243545"/>
                <a:gd name="connsiteY1" fmla="*/ 88406 h 229741"/>
                <a:gd name="connsiteX2" fmla="*/ 201169 w 243545"/>
                <a:gd name="connsiteY2" fmla="*/ 90608 h 229741"/>
                <a:gd name="connsiteX3" fmla="*/ 201176 w 243545"/>
                <a:gd name="connsiteY3" fmla="*/ 90792 h 229741"/>
                <a:gd name="connsiteX4" fmla="*/ 200314 w 243545"/>
                <a:gd name="connsiteY4" fmla="*/ 149543 h 229741"/>
                <a:gd name="connsiteX5" fmla="*/ 159763 w 243545"/>
                <a:gd name="connsiteY5" fmla="*/ 189741 h 229741"/>
                <a:gd name="connsiteX6" fmla="*/ 85573 w 243545"/>
                <a:gd name="connsiteY6" fmla="*/ 189741 h 229741"/>
                <a:gd name="connsiteX7" fmla="*/ 45044 w 243545"/>
                <a:gd name="connsiteY7" fmla="*/ 149388 h 229741"/>
                <a:gd name="connsiteX8" fmla="*/ 45044 w 243545"/>
                <a:gd name="connsiteY8" fmla="*/ 79572 h 229741"/>
                <a:gd name="connsiteX9" fmla="*/ 85176 w 243545"/>
                <a:gd name="connsiteY9" fmla="*/ 39307 h 229741"/>
                <a:gd name="connsiteX10" fmla="*/ 153291 w 243545"/>
                <a:gd name="connsiteY10" fmla="*/ 38755 h 229741"/>
                <a:gd name="connsiteX11" fmla="*/ 155690 w 243545"/>
                <a:gd name="connsiteY11" fmla="*/ 36754 h 229741"/>
                <a:gd name="connsiteX12" fmla="*/ 155699 w 243545"/>
                <a:gd name="connsiteY12" fmla="*/ 36547 h 229741"/>
                <a:gd name="connsiteX13" fmla="*/ 155699 w 243545"/>
                <a:gd name="connsiteY13" fmla="*/ 2842 h 229741"/>
                <a:gd name="connsiteX14" fmla="*/ 153490 w 243545"/>
                <a:gd name="connsiteY14" fmla="*/ 633 h 229741"/>
                <a:gd name="connsiteX15" fmla="*/ 73757 w 243545"/>
                <a:gd name="connsiteY15" fmla="*/ 1738 h 229741"/>
                <a:gd name="connsiteX16" fmla="*/ 2549 w 243545"/>
                <a:gd name="connsiteY16" fmla="*/ 73365 h 229741"/>
                <a:gd name="connsiteX17" fmla="*/ 2549 w 243545"/>
                <a:gd name="connsiteY17" fmla="*/ 155837 h 229741"/>
                <a:gd name="connsiteX18" fmla="*/ 74971 w 243545"/>
                <a:gd name="connsiteY18" fmla="*/ 227575 h 229741"/>
                <a:gd name="connsiteX19" fmla="*/ 170254 w 243545"/>
                <a:gd name="connsiteY19" fmla="*/ 227575 h 229741"/>
                <a:gd name="connsiteX20" fmla="*/ 242633 w 243545"/>
                <a:gd name="connsiteY20" fmla="*/ 156500 h 229741"/>
                <a:gd name="connsiteX21" fmla="*/ 243737 w 243545"/>
                <a:gd name="connsiteY21" fmla="*/ 90637 h 229741"/>
                <a:gd name="connsiteX22" fmla="*/ 241550 w 243545"/>
                <a:gd name="connsiteY22" fmla="*/ 88406 h 229741"/>
                <a:gd name="connsiteX23" fmla="*/ 241528 w 243545"/>
                <a:gd name="connsiteY23" fmla="*/ 88406 h 229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43545" h="229741">
                  <a:moveTo>
                    <a:pt x="241528" y="88406"/>
                  </a:moveTo>
                  <a:lnTo>
                    <a:pt x="203384" y="88406"/>
                  </a:lnTo>
                  <a:cubicBezTo>
                    <a:pt x="202165" y="88402"/>
                    <a:pt x="201173" y="89389"/>
                    <a:pt x="201169" y="90608"/>
                  </a:cubicBezTo>
                  <a:cubicBezTo>
                    <a:pt x="201169" y="90670"/>
                    <a:pt x="201171" y="90730"/>
                    <a:pt x="201176" y="90792"/>
                  </a:cubicBezTo>
                  <a:cubicBezTo>
                    <a:pt x="202589" y="110363"/>
                    <a:pt x="202302" y="130020"/>
                    <a:pt x="200314" y="149543"/>
                  </a:cubicBezTo>
                  <a:cubicBezTo>
                    <a:pt x="198046" y="170865"/>
                    <a:pt x="181105" y="187660"/>
                    <a:pt x="159763" y="189741"/>
                  </a:cubicBezTo>
                  <a:cubicBezTo>
                    <a:pt x="135094" y="192214"/>
                    <a:pt x="110242" y="192214"/>
                    <a:pt x="85573" y="189741"/>
                  </a:cubicBezTo>
                  <a:cubicBezTo>
                    <a:pt x="64191" y="187629"/>
                    <a:pt x="47248" y="170762"/>
                    <a:pt x="45044" y="149388"/>
                  </a:cubicBezTo>
                  <a:cubicBezTo>
                    <a:pt x="42636" y="126179"/>
                    <a:pt x="42636" y="102783"/>
                    <a:pt x="45044" y="79572"/>
                  </a:cubicBezTo>
                  <a:cubicBezTo>
                    <a:pt x="47197" y="58340"/>
                    <a:pt x="63950" y="41532"/>
                    <a:pt x="85176" y="39307"/>
                  </a:cubicBezTo>
                  <a:cubicBezTo>
                    <a:pt x="107817" y="37048"/>
                    <a:pt x="130617" y="36862"/>
                    <a:pt x="153291" y="38755"/>
                  </a:cubicBezTo>
                  <a:cubicBezTo>
                    <a:pt x="154506" y="38866"/>
                    <a:pt x="155579" y="37969"/>
                    <a:pt x="155690" y="36754"/>
                  </a:cubicBezTo>
                  <a:cubicBezTo>
                    <a:pt x="155697" y="36686"/>
                    <a:pt x="155699" y="36615"/>
                    <a:pt x="155699" y="36547"/>
                  </a:cubicBezTo>
                  <a:lnTo>
                    <a:pt x="155699" y="2842"/>
                  </a:lnTo>
                  <a:cubicBezTo>
                    <a:pt x="155699" y="1623"/>
                    <a:pt x="154709" y="633"/>
                    <a:pt x="153490" y="633"/>
                  </a:cubicBezTo>
                  <a:cubicBezTo>
                    <a:pt x="126917" y="-809"/>
                    <a:pt x="100279" y="-440"/>
                    <a:pt x="73757" y="1738"/>
                  </a:cubicBezTo>
                  <a:cubicBezTo>
                    <a:pt x="35752" y="5101"/>
                    <a:pt x="5689" y="35341"/>
                    <a:pt x="2549" y="73365"/>
                  </a:cubicBezTo>
                  <a:cubicBezTo>
                    <a:pt x="229" y="100808"/>
                    <a:pt x="229" y="128395"/>
                    <a:pt x="2549" y="155837"/>
                  </a:cubicBezTo>
                  <a:cubicBezTo>
                    <a:pt x="5926" y="194229"/>
                    <a:pt x="36549" y="224563"/>
                    <a:pt x="74971" y="227575"/>
                  </a:cubicBezTo>
                  <a:cubicBezTo>
                    <a:pt x="106679" y="230160"/>
                    <a:pt x="138546" y="230160"/>
                    <a:pt x="170254" y="227575"/>
                  </a:cubicBezTo>
                  <a:cubicBezTo>
                    <a:pt x="208478" y="224687"/>
                    <a:pt x="239050" y="194664"/>
                    <a:pt x="242633" y="156500"/>
                  </a:cubicBezTo>
                  <a:cubicBezTo>
                    <a:pt x="244468" y="134594"/>
                    <a:pt x="244837" y="112591"/>
                    <a:pt x="243737" y="90637"/>
                  </a:cubicBezTo>
                  <a:cubicBezTo>
                    <a:pt x="243750" y="89418"/>
                    <a:pt x="242770" y="88420"/>
                    <a:pt x="241550" y="88406"/>
                  </a:cubicBezTo>
                  <a:cubicBezTo>
                    <a:pt x="241544" y="88406"/>
                    <a:pt x="241535" y="88406"/>
                    <a:pt x="241528" y="88406"/>
                  </a:cubicBezTo>
                  <a:close/>
                </a:path>
              </a:pathLst>
            </a:custGeom>
            <a:solidFill>
              <a:srgbClr val="3A70D2"/>
            </a:solidFill>
            <a:ln w="2207" cap="flat">
              <a:noFill/>
              <a:prstDash val="solid"/>
              <a:miter/>
            </a:ln>
          </p:spPr>
          <p:txBody>
            <a:bodyPr rtlCol="0" anchor="ctr"/>
            <a:lstStyle/>
            <a:p>
              <a:endParaRPr lang="zh-CN" altLang="en-US">
                <a:latin typeface="+mj-ea"/>
                <a:ea typeface="+mj-ea"/>
              </a:endParaRPr>
            </a:p>
          </p:txBody>
        </p:sp>
      </p:grpSp>
    </p:spTree>
  </p:cSld>
  <p:clrMapOvr>
    <a:masterClrMapping/>
  </p:clrMapOvr>
  <p:timing>
    <p:tnLst>
      <p:par>
        <p:cTn id="1" dur="indefinite" restart="never" nodeType="tmRoot"/>
      </p:par>
    </p:tnLst>
  </p:timing>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7" name="灯片编号占位符 6"/>
          <p:cNvSpPr>
            <a:spLocks noGrp="1"/>
          </p:cNvSpPr>
          <p:nvPr>
            <p:ph type="sldNum" sz="quarter" idx="12"/>
          </p:nvPr>
        </p:nvSpPr>
        <p:spPr>
          <a:xfrm>
            <a:off x="8595536" y="6135709"/>
            <a:ext cx="2844430" cy="365125"/>
          </a:xfrm>
        </p:spPr>
        <p:txBody>
          <a:bodyPr/>
          <a:lstStyle/>
          <a:p>
            <a:fld id="{DD354233-DE63-4CDA-819C-E2FEDC1A0892}" type="slidenum">
              <a:rPr lang="zh-CN" altLang="en-US" smtClean="0"/>
            </a:fld>
            <a:endParaRPr lang="zh-CN" altLang="en-US"/>
          </a:p>
        </p:txBody>
      </p:sp>
      <p:sp>
        <p:nvSpPr>
          <p:cNvPr id="8" name="标题 7"/>
          <p:cNvSpPr>
            <a:spLocks noGrp="1"/>
          </p:cNvSpPr>
          <p:nvPr>
            <p:ph type="title"/>
            <p:custDataLst>
              <p:tags r:id="rId2"/>
            </p:custDataLst>
          </p:nvPr>
        </p:nvSpPr>
        <p:spPr>
          <a:xfrm>
            <a:off x="609521" y="274638"/>
            <a:ext cx="10971372" cy="1143000"/>
          </a:xfrm>
        </p:spPr>
        <p:txBody>
          <a:bodyPr/>
          <a:lstStyle/>
          <a:p>
            <a:endParaRPr lang="zh-CN" altLang="en-US"/>
          </a:p>
        </p:txBody>
      </p:sp>
      <p:sp>
        <p:nvSpPr>
          <p:cNvPr id="9" name="内容占位符 8"/>
          <p:cNvSpPr>
            <a:spLocks noGrp="1"/>
          </p:cNvSpPr>
          <p:nvPr>
            <p:ph idx="1"/>
            <p:custDataLst>
              <p:tags r:id="rId3"/>
            </p:custDataLst>
          </p:nvPr>
        </p:nvSpPr>
        <p:spPr>
          <a:xfrm>
            <a:off x="609521" y="1600201"/>
            <a:ext cx="10971372" cy="4525963"/>
          </a:xfrm>
        </p:spPr>
        <p:txBody>
          <a:bodyPr/>
          <a:lstStyle/>
          <a:p>
            <a:endParaRPr lang="zh-CN" altLang="en-US"/>
          </a:p>
        </p:txBody>
      </p:sp>
      <p:sp>
        <p:nvSpPr>
          <p:cNvPr id="10" name="灯片编号占位符 3"/>
          <p:cNvSpPr>
            <a:spLocks noGrp="1"/>
          </p:cNvSpPr>
          <p:nvPr userDrawn="1">
            <p:custDataLst>
              <p:tags r:id="rId4"/>
            </p:custDataLst>
          </p:nvPr>
        </p:nvSpPr>
        <p:spPr>
          <a:xfrm>
            <a:off x="8722536" y="6262709"/>
            <a:ext cx="2844430" cy="365125"/>
          </a:xfrm>
          <a:prstGeom prst="rect">
            <a:avLst/>
          </a:prstGeom>
        </p:spPr>
        <p:txBody>
          <a:bodyPr vert="horz" lIns="91440" tIns="45720" rIns="91440" bIns="45720" rtlCol="0" anchor="ctr"/>
          <a:lstStyle>
            <a:defPPr>
              <a:defRPr lang="zh-CN"/>
            </a:defPPr>
            <a:lvl1pPr marL="0" algn="r" defTabSz="914400" rtl="0" eaLnBrk="1" latinLnBrk="0" hangingPunct="1">
              <a:defRPr sz="900" kern="1200">
                <a:solidFill>
                  <a:srgbClr val="485157"/>
                </a:solidFill>
                <a:latin typeface="Montserrat Medium" panose="02000500000000000000" pitchFamily="2" charset="-122"/>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D354233-DE63-4CDA-819C-E2FEDC1A0892}" type="slidenum">
              <a:rPr lang="zh-CN" altLang="en-US" smtClean="0"/>
            </a:fld>
            <a:endParaRPr lang="zh-CN" altLang="en-US"/>
          </a:p>
        </p:txBody>
      </p:sp>
      <p:pic>
        <p:nvPicPr>
          <p:cNvPr id="11" name="Picture 8" descr="C:\Users\斌\Desktop\临时\封底_画板 1.jpg"/>
          <p:cNvPicPr>
            <a:picLocks noChangeAspect="1" noChangeArrowheads="1"/>
          </p:cNvPicPr>
          <p:nvPr userDrawn="1">
            <p:custDataLst>
              <p:tags r:id="rId5"/>
            </p:custDataLst>
          </p:nvPr>
        </p:nvPicPr>
        <p:blipFill>
          <a:blip r:embed="rId6" cstate="print"/>
          <a:srcRect/>
          <a:stretch>
            <a:fillRect/>
          </a:stretch>
        </p:blipFill>
        <p:spPr bwMode="auto">
          <a:xfrm>
            <a:off x="0" y="0"/>
            <a:ext cx="12193245" cy="6858000"/>
          </a:xfrm>
          <a:prstGeom prst="rect">
            <a:avLst/>
          </a:prstGeom>
          <a:noFill/>
        </p:spPr>
      </p:pic>
      <p:sp>
        <p:nvSpPr>
          <p:cNvPr id="14" name="TextBox 7"/>
          <p:cNvSpPr txBox="1"/>
          <p:nvPr userDrawn="1">
            <p:custDataLst>
              <p:tags r:id="rId7"/>
            </p:custDataLst>
          </p:nvPr>
        </p:nvSpPr>
        <p:spPr>
          <a:xfrm>
            <a:off x="1012817" y="5247796"/>
            <a:ext cx="1433726" cy="861774"/>
          </a:xfrm>
          <a:prstGeom prst="rect">
            <a:avLst/>
          </a:prstGeom>
          <a:noFill/>
        </p:spPr>
        <p:txBody>
          <a:bodyPr wrap="none" rtlCol="0">
            <a:spAutoFit/>
          </a:bodyPr>
          <a:lstStyle/>
          <a:p>
            <a:pPr>
              <a:lnSpc>
                <a:spcPts val="1500"/>
              </a:lnSpc>
            </a:pPr>
            <a:r>
              <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Website</a:t>
            </a:r>
            <a:endPar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endParaRPr>
          </a:p>
          <a:p>
            <a:pPr>
              <a:lnSpc>
                <a:spcPts val="1500"/>
              </a:lnSpc>
            </a:pPr>
            <a:r>
              <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www.sofarsolar.com</a:t>
            </a:r>
            <a:endPar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endParaRPr>
          </a:p>
          <a:p>
            <a:pPr>
              <a:lnSpc>
                <a:spcPts val="1500"/>
              </a:lnSpc>
            </a:pPr>
            <a:r>
              <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Email</a:t>
            </a:r>
            <a:endPar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endParaRPr>
          </a:p>
          <a:p>
            <a:pPr>
              <a:lnSpc>
                <a:spcPts val="1500"/>
              </a:lnSpc>
            </a:pPr>
            <a:r>
              <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info@sofarsolar.com</a:t>
            </a:r>
            <a:endParaRPr lang="zh-CN" altLang="en-US"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endParaRPr>
          </a:p>
        </p:txBody>
      </p:sp>
      <p:sp>
        <p:nvSpPr>
          <p:cNvPr id="15" name="TextBox 8"/>
          <p:cNvSpPr txBox="1"/>
          <p:nvPr userDrawn="1">
            <p:custDataLst>
              <p:tags r:id="rId8"/>
            </p:custDataLst>
          </p:nvPr>
        </p:nvSpPr>
        <p:spPr>
          <a:xfrm>
            <a:off x="2742134" y="5249336"/>
            <a:ext cx="2601994" cy="849592"/>
          </a:xfrm>
          <a:prstGeom prst="rect">
            <a:avLst/>
          </a:prstGeom>
          <a:noFill/>
        </p:spPr>
        <p:txBody>
          <a:bodyPr wrap="none" rtlCol="0">
            <a:spAutoFit/>
          </a:bodyPr>
          <a:lstStyle/>
          <a:p>
            <a:pPr>
              <a:lnSpc>
                <a:spcPts val="1500"/>
              </a:lnSpc>
            </a:pPr>
            <a:r>
              <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Address</a:t>
            </a:r>
            <a:endPar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endParaRPr>
          </a:p>
          <a:p>
            <a:pPr>
              <a:lnSpc>
                <a:spcPts val="1500"/>
              </a:lnSpc>
            </a:pPr>
            <a:r>
              <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11th Floor, </a:t>
            </a:r>
            <a:r>
              <a:rPr lang="en-US" altLang="zh-CN" sz="1000" spc="-40" dirty="0" err="1"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Gaoxinqi</a:t>
            </a:r>
            <a:r>
              <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 Technology Building, </a:t>
            </a:r>
            <a:endPar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endParaRPr>
          </a:p>
          <a:p>
            <a:pPr>
              <a:lnSpc>
                <a:spcPts val="1500"/>
              </a:lnSpc>
            </a:pPr>
            <a:r>
              <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District 67, </a:t>
            </a:r>
            <a:r>
              <a:rPr lang="en-US" altLang="zh-CN" sz="1000" spc="-40" dirty="0" err="1"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Xingdong</a:t>
            </a:r>
            <a:r>
              <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 Community, </a:t>
            </a:r>
            <a:r>
              <a:rPr lang="en-US" altLang="zh-CN" sz="1000" spc="-40" dirty="0" err="1"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Xin'an</a:t>
            </a:r>
            <a:r>
              <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 </a:t>
            </a:r>
            <a:endPar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endParaRPr>
          </a:p>
          <a:p>
            <a:pPr>
              <a:lnSpc>
                <a:spcPts val="1500"/>
              </a:lnSpc>
            </a:pPr>
            <a:r>
              <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Street, </a:t>
            </a:r>
            <a:r>
              <a:rPr lang="en-US" altLang="zh-CN" sz="1000" spc="-40" dirty="0" err="1"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Bao'an</a:t>
            </a:r>
            <a:r>
              <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 District, Shenzhen, China</a:t>
            </a:r>
            <a:endParaRPr lang="zh-CN" altLang="en-US"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endParaRPr>
          </a:p>
        </p:txBody>
      </p:sp>
      <p:pic>
        <p:nvPicPr>
          <p:cNvPr id="16" name="Picture 3" descr="C:\Users\斌\Desktop\临时\1_画板 1.png"/>
          <p:cNvPicPr>
            <a:picLocks noChangeAspect="1" noChangeArrowheads="1"/>
          </p:cNvPicPr>
          <p:nvPr userDrawn="1">
            <p:custDataLst>
              <p:tags r:id="rId9"/>
            </p:custDataLst>
          </p:nvPr>
        </p:nvPicPr>
        <p:blipFill>
          <a:blip r:embed="rId10" cstate="print"/>
          <a:srcRect/>
          <a:stretch>
            <a:fillRect/>
          </a:stretch>
        </p:blipFill>
        <p:spPr bwMode="auto">
          <a:xfrm>
            <a:off x="10636781" y="5341668"/>
            <a:ext cx="709946" cy="669600"/>
          </a:xfrm>
          <a:prstGeom prst="rect">
            <a:avLst/>
          </a:prstGeom>
          <a:noFill/>
        </p:spPr>
      </p:pic>
      <p:pic>
        <p:nvPicPr>
          <p:cNvPr id="17" name="Picture 4" descr="C:\Users\斌\Desktop\临时\小图标 01.png"/>
          <p:cNvPicPr>
            <a:picLocks noChangeAspect="1" noChangeArrowheads="1"/>
          </p:cNvPicPr>
          <p:nvPr userDrawn="1">
            <p:custDataLst>
              <p:tags r:id="rId11"/>
            </p:custDataLst>
          </p:nvPr>
        </p:nvPicPr>
        <p:blipFill>
          <a:blip r:embed="rId12" cstate="print"/>
          <a:srcRect/>
          <a:stretch>
            <a:fillRect/>
          </a:stretch>
        </p:blipFill>
        <p:spPr bwMode="auto">
          <a:xfrm>
            <a:off x="843767" y="5303886"/>
            <a:ext cx="164495" cy="164613"/>
          </a:xfrm>
          <a:prstGeom prst="rect">
            <a:avLst/>
          </a:prstGeom>
          <a:noFill/>
        </p:spPr>
      </p:pic>
      <p:pic>
        <p:nvPicPr>
          <p:cNvPr id="18" name="Picture 5" descr="C:\Users\斌\Desktop\临时\小图标 02.png"/>
          <p:cNvPicPr>
            <a:picLocks noChangeAspect="1" noChangeArrowheads="1"/>
          </p:cNvPicPr>
          <p:nvPr userDrawn="1">
            <p:custDataLst>
              <p:tags r:id="rId13"/>
            </p:custDataLst>
          </p:nvPr>
        </p:nvPicPr>
        <p:blipFill>
          <a:blip r:embed="rId14" cstate="print"/>
          <a:srcRect/>
          <a:stretch>
            <a:fillRect/>
          </a:stretch>
        </p:blipFill>
        <p:spPr bwMode="auto">
          <a:xfrm>
            <a:off x="843767" y="5709258"/>
            <a:ext cx="164495" cy="127940"/>
          </a:xfrm>
          <a:prstGeom prst="rect">
            <a:avLst/>
          </a:prstGeom>
          <a:noFill/>
        </p:spPr>
      </p:pic>
      <p:pic>
        <p:nvPicPr>
          <p:cNvPr id="19" name="Picture 6" descr="C:\Users\斌\Desktop\临时\小图标 03.png"/>
          <p:cNvPicPr>
            <a:picLocks noChangeAspect="1" noChangeArrowheads="1"/>
          </p:cNvPicPr>
          <p:nvPr userDrawn="1">
            <p:custDataLst>
              <p:tags r:id="rId15"/>
            </p:custDataLst>
          </p:nvPr>
        </p:nvPicPr>
        <p:blipFill>
          <a:blip r:embed="rId16" cstate="print"/>
          <a:srcRect/>
          <a:stretch>
            <a:fillRect/>
          </a:stretch>
        </p:blipFill>
        <p:spPr bwMode="auto">
          <a:xfrm>
            <a:off x="2587824" y="5300489"/>
            <a:ext cx="149146" cy="171407"/>
          </a:xfrm>
          <a:prstGeom prst="rect">
            <a:avLst/>
          </a:prstGeom>
          <a:noFill/>
        </p:spPr>
      </p:pic>
      <p:pic>
        <p:nvPicPr>
          <p:cNvPr id="4" name="图片 3" descr="ENERGY TO POWER YOUR LIFE"/>
          <p:cNvPicPr>
            <a:picLocks noChangeAspect="1"/>
          </p:cNvPicPr>
          <p:nvPr userDrawn="1">
            <p:custDataLst>
              <p:tags r:id="rId17"/>
            </p:custDataLst>
          </p:nvPr>
        </p:nvPicPr>
        <p:blipFill>
          <a:blip r:embed="rId18"/>
          <a:stretch>
            <a:fillRect/>
          </a:stretch>
        </p:blipFill>
        <p:spPr>
          <a:xfrm>
            <a:off x="843915" y="1772920"/>
            <a:ext cx="7125970" cy="1602740"/>
          </a:xfrm>
          <a:prstGeom prst="rect">
            <a:avLst/>
          </a:prstGeom>
        </p:spPr>
      </p:pic>
    </p:spTree>
  </p:cSld>
  <p:clrMapOvr>
    <a:masterClrMapping/>
  </p:clrMapOvr>
  <p:timing>
    <p:tnLst>
      <p:par>
        <p:cTn id="1" dur="indefinite" restart="never" nodeType="tmRoot"/>
      </p:par>
    </p:tnLst>
  </p:timing>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12" name="矩形 11"/>
          <p:cNvSpPr/>
          <p:nvPr userDrawn="1">
            <p:custDataLst>
              <p:tags r:id="rId2"/>
            </p:custDataLst>
          </p:nvPr>
        </p:nvSpPr>
        <p:spPr>
          <a:xfrm>
            <a:off x="-1" y="0"/>
            <a:ext cx="12190413" cy="6858000"/>
          </a:xfrm>
          <a:prstGeom prst="rect">
            <a:avLst/>
          </a:prstGeom>
          <a:solidFill>
            <a:srgbClr val="E1EA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noFill/>
              </a:rPr>
              <a:t>z</a:t>
            </a:r>
            <a:endParaRPr lang="en-US" altLang="zh-CN" dirty="0">
              <a:noFill/>
            </a:endParaRPr>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内容页1">
    <p:spTree>
      <p:nvGrpSpPr>
        <p:cNvPr id="1" name=""/>
        <p:cNvGrpSpPr/>
        <p:nvPr/>
      </p:nvGrpSpPr>
      <p:grpSpPr>
        <a:xfrm>
          <a:off x="0" y="0"/>
          <a:ext cx="0" cy="0"/>
          <a:chOff x="0" y="0"/>
          <a:chExt cx="0" cy="0"/>
        </a:xfrm>
      </p:grpSpPr>
      <p:pic>
        <p:nvPicPr>
          <p:cNvPr id="2" name="图片 1" descr="PPT内页背景2"/>
          <p:cNvPicPr>
            <a:picLocks noChangeAspect="1"/>
          </p:cNvPicPr>
          <p:nvPr userDrawn="1"/>
        </p:nvPicPr>
        <p:blipFill>
          <a:blip r:embed="rId2" cstate="email"/>
          <a:stretch>
            <a:fillRect/>
          </a:stretch>
        </p:blipFill>
        <p:spPr>
          <a:xfrm>
            <a:off x="-635" y="0"/>
            <a:ext cx="12190730" cy="6857365"/>
          </a:xfrm>
          <a:prstGeom prst="rect">
            <a:avLst/>
          </a:prstGeom>
        </p:spPr>
      </p:pic>
      <p:pic>
        <p:nvPicPr>
          <p:cNvPr id="3" name="图片 2" descr="电脑萤幕&#10;&#10;描述已自动生成"/>
          <p:cNvPicPr>
            <a:picLocks noChangeAspect="1"/>
          </p:cNvPicPr>
          <p:nvPr userDrawn="1"/>
        </p:nvPicPr>
        <p:blipFill>
          <a:blip r:embed="rId3" cstate="email"/>
          <a:stretch>
            <a:fillRect/>
          </a:stretch>
        </p:blipFill>
        <p:spPr>
          <a:xfrm>
            <a:off x="0" y="400050"/>
            <a:ext cx="1088567" cy="438150"/>
          </a:xfrm>
          <a:prstGeom prst="rect">
            <a:avLst/>
          </a:prstGeom>
        </p:spPr>
      </p:pic>
      <p:pic>
        <p:nvPicPr>
          <p:cNvPr id="6" name="图片 5" descr="文本&#10;&#10;描述已自动生成"/>
          <p:cNvPicPr>
            <a:picLocks noChangeAspect="1"/>
          </p:cNvPicPr>
          <p:nvPr userDrawn="1"/>
        </p:nvPicPr>
        <p:blipFill>
          <a:blip r:embed="rId4" cstate="email"/>
          <a:stretch>
            <a:fillRect/>
          </a:stretch>
        </p:blipFill>
        <p:spPr>
          <a:xfrm>
            <a:off x="10542623" y="445882"/>
            <a:ext cx="1273267" cy="329372"/>
          </a:xfrm>
          <a:prstGeom prst="rect">
            <a:avLst/>
          </a:prstGeom>
        </p:spPr>
      </p:pic>
      <p:sp>
        <p:nvSpPr>
          <p:cNvPr id="8" name="文本占位符 7"/>
          <p:cNvSpPr>
            <a:spLocks noGrp="1"/>
          </p:cNvSpPr>
          <p:nvPr>
            <p:ph type="body" sz="quarter" idx="10" hasCustomPrompt="1"/>
          </p:nvPr>
        </p:nvSpPr>
        <p:spPr>
          <a:xfrm>
            <a:off x="69327" y="422059"/>
            <a:ext cx="603645" cy="400110"/>
          </a:xfrm>
          <a:prstGeom prst="rect">
            <a:avLst/>
          </a:prstGeom>
        </p:spPr>
        <p:txBody>
          <a:bodyPr wrap="square">
            <a:spAutoFit/>
          </a:bodyPr>
          <a:lstStyle>
            <a:lvl1pPr marL="0" indent="0" algn="r" defTabSz="914400" rtl="0" eaLnBrk="1" latinLnBrk="0" hangingPunct="1">
              <a:lnSpc>
                <a:spcPct val="100000"/>
              </a:lnSpc>
              <a:spcBef>
                <a:spcPct val="0"/>
              </a:spcBef>
              <a:spcAft>
                <a:spcPts val="0"/>
              </a:spcAft>
              <a:buFont typeface="Arial" panose="020B0604020202020204" pitchFamily="34" charset="0"/>
              <a:buNone/>
              <a:defRPr lang="zh-CN" altLang="en-US" sz="2000" b="1" u="none" strike="noStrike" kern="1200" cap="none" spc="0" normalizeH="0" baseline="0">
                <a:solidFill>
                  <a:schemeClr val="accent4"/>
                </a:solidFill>
                <a:uFillTx/>
                <a:latin typeface="+mj-ea"/>
                <a:ea typeface="+mj-ea"/>
                <a:cs typeface="Arial" panose="020B0604020202020204" pitchFamily="34" charset="0"/>
              </a:defRPr>
            </a:lvl1pPr>
            <a:lvl2pPr>
              <a:defRPr lang="zh-CN" altLang="en-US" sz="1800" smtClean="0">
                <a:solidFill>
                  <a:schemeClr val="tx1"/>
                </a:solidFill>
              </a:defRPr>
            </a:lvl2pPr>
            <a:lvl3pPr>
              <a:defRPr lang="zh-CN" altLang="en-US" sz="1800" smtClean="0">
                <a:solidFill>
                  <a:schemeClr val="tx1"/>
                </a:solidFill>
              </a:defRPr>
            </a:lvl3pPr>
            <a:lvl4pPr>
              <a:defRPr lang="zh-CN" altLang="en-US" sz="1800" smtClean="0">
                <a:solidFill>
                  <a:schemeClr val="tx1"/>
                </a:solidFill>
              </a:defRPr>
            </a:lvl4pPr>
            <a:lvl5pPr>
              <a:defRPr lang="zh-CN" altLang="en-US" sz="1800">
                <a:solidFill>
                  <a:schemeClr val="tx1"/>
                </a:solidFill>
              </a:defRPr>
            </a:lvl5pPr>
          </a:lstStyle>
          <a:p>
            <a:pPr marL="0" lvl="0" indent="0" algn="r" defTabSz="914400" rtl="0" eaLnBrk="1" fontAlgn="auto" latinLnBrk="0" hangingPunct="1">
              <a:lnSpc>
                <a:spcPct val="100000"/>
              </a:lnSpc>
              <a:spcBef>
                <a:spcPct val="0"/>
              </a:spcBef>
              <a:spcAft>
                <a:spcPts val="0"/>
              </a:spcAft>
              <a:buFont typeface="Arial" panose="020B0604020202020204" pitchFamily="34" charset="0"/>
              <a:buNone/>
            </a:pPr>
            <a:r>
              <a:rPr lang="en-US" altLang="zh-CN" dirty="0"/>
              <a:t>01</a:t>
            </a:r>
            <a:endParaRPr lang="zh-CN" altLang="en-US" dirty="0"/>
          </a:p>
        </p:txBody>
      </p:sp>
      <p:sp>
        <p:nvSpPr>
          <p:cNvPr id="11" name="文本占位符 10"/>
          <p:cNvSpPr>
            <a:spLocks noGrp="1"/>
          </p:cNvSpPr>
          <p:nvPr>
            <p:ph type="body" sz="quarter" idx="12" hasCustomPrompt="1"/>
          </p:nvPr>
        </p:nvSpPr>
        <p:spPr>
          <a:xfrm>
            <a:off x="1047165" y="388292"/>
            <a:ext cx="9233148" cy="461665"/>
          </a:xfrm>
          <a:prstGeom prst="rect">
            <a:avLst/>
          </a:prstGeom>
        </p:spPr>
        <p:txBody>
          <a:bodyPr/>
          <a:lstStyle>
            <a:lvl1pPr marL="0" indent="0">
              <a:lnSpc>
                <a:spcPct val="100000"/>
              </a:lnSpc>
              <a:spcAft>
                <a:spcPts val="0"/>
              </a:spcAft>
              <a:buNone/>
              <a:defRPr lang="zh-CN" altLang="en-US" sz="2400" b="1" u="none" strike="noStrike" kern="1200" cap="none" spc="0" normalizeH="0" baseline="0" dirty="0">
                <a:solidFill>
                  <a:schemeClr val="accent4"/>
                </a:solidFill>
                <a:uFillTx/>
                <a:latin typeface="+mj-ea"/>
                <a:ea typeface="+mj-ea"/>
                <a:cs typeface="Arial" panose="020B0604020202020204" pitchFamily="34" charset="0"/>
              </a:defRPr>
            </a:lvl1pPr>
          </a:lstStyle>
          <a:p>
            <a:pPr lvl="0"/>
            <a:r>
              <a:rPr lang="zh-CN" altLang="en-US"/>
              <a:t>单击此处输入标题文字 微软雅黑</a:t>
            </a:r>
            <a:r>
              <a:rPr lang="en-US" altLang="zh-CN"/>
              <a:t>24</a:t>
            </a:r>
            <a:r>
              <a:rPr lang="zh-CN" altLang="en-US"/>
              <a:t>号</a:t>
            </a:r>
            <a:endParaRPr lang="zh-CN"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image" Target="../media/image14.png"/><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0"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5" name="图片 4" descr="图片111"/>
          <p:cNvPicPr>
            <a:picLocks noChangeAspect="1"/>
          </p:cNvPicPr>
          <p:nvPr userDrawn="1"/>
        </p:nvPicPr>
        <p:blipFill>
          <a:blip r:embed="rId9"/>
          <a:stretch>
            <a:fillRect/>
          </a:stretch>
        </p:blipFill>
        <p:spPr>
          <a:xfrm>
            <a:off x="622935" y="476250"/>
            <a:ext cx="10939145" cy="313690"/>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Lst>
  <p:timing>
    <p:tnLst>
      <p:par>
        <p:cTn id="1" dur="indefinite" restart="never" nodeType="tmRoot"/>
      </p:par>
    </p:tnLst>
  </p:timing>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47.xml"/><Relationship Id="rId1" Type="http://schemas.openxmlformats.org/officeDocument/2006/relationships/tags" Target="../tags/tag46.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4.xml"/><Relationship Id="rId1"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4.xml"/><Relationship Id="rId1"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4.xml"/><Relationship Id="rId1" Type="http://schemas.openxmlformats.org/officeDocument/2006/relationships/image" Target="../media/image23.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5" Type="http://schemas.openxmlformats.org/officeDocument/2006/relationships/notesSlide" Target="../notesSlides/notesSlide14.xml"/><Relationship Id="rId4" Type="http://schemas.openxmlformats.org/officeDocument/2006/relationships/slideLayout" Target="../slideLayouts/slideLayout4.xml"/><Relationship Id="rId3" Type="http://schemas.openxmlformats.org/officeDocument/2006/relationships/image" Target="../media/image26.png"/><Relationship Id="rId2" Type="http://schemas.openxmlformats.org/officeDocument/2006/relationships/image" Target="../media/image25.emf"/><Relationship Id="rId1" Type="http://schemas.openxmlformats.org/officeDocument/2006/relationships/image" Target="../media/image24.png"/></Relationships>
</file>

<file path=ppt/slides/_rels/slide16.xml.rels><?xml version="1.0" encoding="UTF-8" standalone="yes"?>
<Relationships xmlns="http://schemas.openxmlformats.org/package/2006/relationships"><Relationship Id="rId5" Type="http://schemas.openxmlformats.org/officeDocument/2006/relationships/notesSlide" Target="../notesSlides/notesSlide15.xml"/><Relationship Id="rId4" Type="http://schemas.openxmlformats.org/officeDocument/2006/relationships/slideLayout" Target="../slideLayouts/slideLayout4.xml"/><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image" Target="../media/image27.emf"/></Relationships>
</file>

<file path=ppt/slides/_rels/slide17.xml.rels><?xml version="1.0" encoding="UTF-8" standalone="yes"?>
<Relationships xmlns="http://schemas.openxmlformats.org/package/2006/relationships"><Relationship Id="rId6" Type="http://schemas.openxmlformats.org/officeDocument/2006/relationships/notesSlide" Target="../notesSlides/notesSlide16.xml"/><Relationship Id="rId5" Type="http://schemas.openxmlformats.org/officeDocument/2006/relationships/slideLayout" Target="../slideLayouts/slideLayout4.xml"/><Relationship Id="rId4" Type="http://schemas.openxmlformats.org/officeDocument/2006/relationships/image" Target="../media/image33.png"/><Relationship Id="rId3" Type="http://schemas.openxmlformats.org/officeDocument/2006/relationships/image" Target="../media/image32.png"/><Relationship Id="rId2" Type="http://schemas.openxmlformats.org/officeDocument/2006/relationships/image" Target="../media/image31.emf"/><Relationship Id="rId1" Type="http://schemas.openxmlformats.org/officeDocument/2006/relationships/image" Target="../media/image30.png"/></Relationships>
</file>

<file path=ppt/slides/_rels/slide18.xml.rels><?xml version="1.0" encoding="UTF-8" standalone="yes"?>
<Relationships xmlns="http://schemas.openxmlformats.org/package/2006/relationships"><Relationship Id="rId5" Type="http://schemas.openxmlformats.org/officeDocument/2006/relationships/notesSlide" Target="../notesSlides/notesSlide17.xml"/><Relationship Id="rId4" Type="http://schemas.openxmlformats.org/officeDocument/2006/relationships/slideLayout" Target="../slideLayouts/slideLayout4.xml"/><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image" Target="../media/image34.png"/></Relationships>
</file>

<file path=ppt/slides/_rels/slide19.xml.rels><?xml version="1.0" encoding="UTF-8" standalone="yes"?>
<Relationships xmlns="http://schemas.openxmlformats.org/package/2006/relationships"><Relationship Id="rId6" Type="http://schemas.openxmlformats.org/officeDocument/2006/relationships/notesSlide" Target="../notesSlides/notesSlide18.xml"/><Relationship Id="rId5" Type="http://schemas.openxmlformats.org/officeDocument/2006/relationships/slideLayout" Target="../slideLayouts/slideLayout4.xml"/><Relationship Id="rId4" Type="http://schemas.openxmlformats.org/officeDocument/2006/relationships/image" Target="../media/image40.png"/><Relationship Id="rId3" Type="http://schemas.openxmlformats.org/officeDocument/2006/relationships/image" Target="../media/image39.emf"/><Relationship Id="rId2" Type="http://schemas.openxmlformats.org/officeDocument/2006/relationships/image" Target="../media/image38.png"/><Relationship Id="rId1" Type="http://schemas.openxmlformats.org/officeDocument/2006/relationships/image" Target="../media/image37.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4.xml"/><Relationship Id="rId1" Type="http://schemas.openxmlformats.org/officeDocument/2006/relationships/tags" Target="../tags/tag48.xml"/></Relationships>
</file>

<file path=ppt/slides/_rels/slide20.xml.rels><?xml version="1.0" encoding="UTF-8" standalone="yes"?>
<Relationships xmlns="http://schemas.openxmlformats.org/package/2006/relationships"><Relationship Id="rId7" Type="http://schemas.openxmlformats.org/officeDocument/2006/relationships/notesSlide" Target="../notesSlides/notesSlide19.xml"/><Relationship Id="rId6" Type="http://schemas.openxmlformats.org/officeDocument/2006/relationships/slideLayout" Target="../slideLayouts/slideLayout4.xml"/><Relationship Id="rId5" Type="http://schemas.openxmlformats.org/officeDocument/2006/relationships/image" Target="../media/image45.emf"/><Relationship Id="rId4" Type="http://schemas.openxmlformats.org/officeDocument/2006/relationships/image" Target="../media/image44.png"/><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image" Target="../media/image41.png"/></Relationships>
</file>

<file path=ppt/slides/_rels/slide21.xml.rels><?xml version="1.0" encoding="UTF-8" standalone="yes"?>
<Relationships xmlns="http://schemas.openxmlformats.org/package/2006/relationships"><Relationship Id="rId6" Type="http://schemas.openxmlformats.org/officeDocument/2006/relationships/notesSlide" Target="../notesSlides/notesSlide20.xml"/><Relationship Id="rId5" Type="http://schemas.openxmlformats.org/officeDocument/2006/relationships/slideLayout" Target="../slideLayouts/slideLayout4.xml"/><Relationship Id="rId4" Type="http://schemas.openxmlformats.org/officeDocument/2006/relationships/image" Target="../media/image49.png"/><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image" Target="../media/image46.png"/></Relationships>
</file>

<file path=ppt/slides/_rels/slide22.xml.rels><?xml version="1.0" encoding="UTF-8" standalone="yes"?>
<Relationships xmlns="http://schemas.openxmlformats.org/package/2006/relationships"><Relationship Id="rId6" Type="http://schemas.openxmlformats.org/officeDocument/2006/relationships/notesSlide" Target="../notesSlides/notesSlide21.xml"/><Relationship Id="rId5" Type="http://schemas.openxmlformats.org/officeDocument/2006/relationships/slideLayout" Target="../slideLayouts/slideLayout4.xml"/><Relationship Id="rId4" Type="http://schemas.openxmlformats.org/officeDocument/2006/relationships/image" Target="../media/image53.png"/><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image" Target="../media/image50.png"/></Relationships>
</file>

<file path=ppt/slides/_rels/slide23.xml.rels><?xml version="1.0" encoding="UTF-8" standalone="yes"?>
<Relationships xmlns="http://schemas.openxmlformats.org/package/2006/relationships"><Relationship Id="rId5" Type="http://schemas.openxmlformats.org/officeDocument/2006/relationships/notesSlide" Target="../notesSlides/notesSlide22.xml"/><Relationship Id="rId4" Type="http://schemas.openxmlformats.org/officeDocument/2006/relationships/slideLayout" Target="../slideLayouts/slideLayout4.xml"/><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image" Target="../media/image54.png"/></Relationships>
</file>

<file path=ppt/slides/_rels/slide24.xml.rels><?xml version="1.0" encoding="UTF-8" standalone="yes"?>
<Relationships xmlns="http://schemas.openxmlformats.org/package/2006/relationships"><Relationship Id="rId9" Type="http://schemas.openxmlformats.org/officeDocument/2006/relationships/slideLayout" Target="../slideLayouts/slideLayout4.xml"/><Relationship Id="rId8" Type="http://schemas.openxmlformats.org/officeDocument/2006/relationships/tags" Target="../tags/tag52.xml"/><Relationship Id="rId7" Type="http://schemas.openxmlformats.org/officeDocument/2006/relationships/tags" Target="../tags/tag51.xml"/><Relationship Id="rId6" Type="http://schemas.openxmlformats.org/officeDocument/2006/relationships/tags" Target="../tags/tag50.xml"/><Relationship Id="rId5" Type="http://schemas.openxmlformats.org/officeDocument/2006/relationships/image" Target="../media/image60.png"/><Relationship Id="rId4" Type="http://schemas.openxmlformats.org/officeDocument/2006/relationships/image" Target="../media/image59.png"/><Relationship Id="rId3" Type="http://schemas.openxmlformats.org/officeDocument/2006/relationships/image" Target="../media/image58.png"/><Relationship Id="rId2" Type="http://schemas.openxmlformats.org/officeDocument/2006/relationships/image" Target="../media/image57.png"/><Relationship Id="rId10" Type="http://schemas.openxmlformats.org/officeDocument/2006/relationships/notesSlide" Target="../notesSlides/notesSlide23.xml"/><Relationship Id="rId1" Type="http://schemas.openxmlformats.org/officeDocument/2006/relationships/tags" Target="../tags/tag49.xml"/></Relationships>
</file>

<file path=ppt/slides/_rels/slide25.xml.rels><?xml version="1.0" encoding="UTF-8" standalone="yes"?>
<Relationships xmlns="http://schemas.openxmlformats.org/package/2006/relationships"><Relationship Id="rId9" Type="http://schemas.openxmlformats.org/officeDocument/2006/relationships/slideLayout" Target="../slideLayouts/slideLayout4.xml"/><Relationship Id="rId8" Type="http://schemas.openxmlformats.org/officeDocument/2006/relationships/tags" Target="../tags/tag56.xml"/><Relationship Id="rId7" Type="http://schemas.openxmlformats.org/officeDocument/2006/relationships/tags" Target="../tags/tag55.xml"/><Relationship Id="rId6" Type="http://schemas.openxmlformats.org/officeDocument/2006/relationships/tags" Target="../tags/tag54.xml"/><Relationship Id="rId5" Type="http://schemas.openxmlformats.org/officeDocument/2006/relationships/image" Target="../media/image60.png"/><Relationship Id="rId4" Type="http://schemas.openxmlformats.org/officeDocument/2006/relationships/image" Target="../media/image59.png"/><Relationship Id="rId3" Type="http://schemas.openxmlformats.org/officeDocument/2006/relationships/image" Target="../media/image58.png"/><Relationship Id="rId2" Type="http://schemas.openxmlformats.org/officeDocument/2006/relationships/image" Target="../media/image57.png"/><Relationship Id="rId10" Type="http://schemas.openxmlformats.org/officeDocument/2006/relationships/notesSlide" Target="../notesSlides/notesSlide24.xml"/><Relationship Id="rId1" Type="http://schemas.openxmlformats.org/officeDocument/2006/relationships/tags" Target="../tags/tag53.xml"/></Relationships>
</file>

<file path=ppt/slides/_rels/slide26.xml.rels><?xml version="1.0" encoding="UTF-8" standalone="yes"?>
<Relationships xmlns="http://schemas.openxmlformats.org/package/2006/relationships"><Relationship Id="rId9" Type="http://schemas.openxmlformats.org/officeDocument/2006/relationships/slideLayout" Target="../slideLayouts/slideLayout4.xml"/><Relationship Id="rId8" Type="http://schemas.openxmlformats.org/officeDocument/2006/relationships/tags" Target="../tags/tag60.xml"/><Relationship Id="rId7" Type="http://schemas.openxmlformats.org/officeDocument/2006/relationships/tags" Target="../tags/tag59.xml"/><Relationship Id="rId6" Type="http://schemas.openxmlformats.org/officeDocument/2006/relationships/tags" Target="../tags/tag58.xml"/><Relationship Id="rId5" Type="http://schemas.openxmlformats.org/officeDocument/2006/relationships/image" Target="../media/image60.png"/><Relationship Id="rId4" Type="http://schemas.openxmlformats.org/officeDocument/2006/relationships/image" Target="../media/image59.png"/><Relationship Id="rId3" Type="http://schemas.openxmlformats.org/officeDocument/2006/relationships/image" Target="../media/image58.png"/><Relationship Id="rId2" Type="http://schemas.openxmlformats.org/officeDocument/2006/relationships/image" Target="../media/image57.png"/><Relationship Id="rId10" Type="http://schemas.openxmlformats.org/officeDocument/2006/relationships/notesSlide" Target="../notesSlides/notesSlide25.xml"/><Relationship Id="rId1" Type="http://schemas.openxmlformats.org/officeDocument/2006/relationships/tags" Target="../tags/tag57.xml"/></Relationships>
</file>

<file path=ppt/slides/_rels/slide27.xml.rels><?xml version="1.0" encoding="UTF-8" standalone="yes"?>
<Relationships xmlns="http://schemas.openxmlformats.org/package/2006/relationships"><Relationship Id="rId9" Type="http://schemas.openxmlformats.org/officeDocument/2006/relationships/slideLayout" Target="../slideLayouts/slideLayout4.xml"/><Relationship Id="rId8" Type="http://schemas.openxmlformats.org/officeDocument/2006/relationships/tags" Target="../tags/tag64.xml"/><Relationship Id="rId7" Type="http://schemas.openxmlformats.org/officeDocument/2006/relationships/tags" Target="../tags/tag63.xml"/><Relationship Id="rId6" Type="http://schemas.openxmlformats.org/officeDocument/2006/relationships/tags" Target="../tags/tag62.xml"/><Relationship Id="rId5" Type="http://schemas.openxmlformats.org/officeDocument/2006/relationships/image" Target="../media/image60.png"/><Relationship Id="rId4" Type="http://schemas.openxmlformats.org/officeDocument/2006/relationships/image" Target="../media/image59.png"/><Relationship Id="rId3" Type="http://schemas.openxmlformats.org/officeDocument/2006/relationships/image" Target="../media/image58.png"/><Relationship Id="rId2" Type="http://schemas.openxmlformats.org/officeDocument/2006/relationships/image" Target="../media/image57.png"/><Relationship Id="rId10" Type="http://schemas.openxmlformats.org/officeDocument/2006/relationships/notesSlide" Target="../notesSlides/notesSlide26.xml"/><Relationship Id="rId1" Type="http://schemas.openxmlformats.org/officeDocument/2006/relationships/tags" Target="../tags/tag61.xml"/></Relationships>
</file>

<file path=ppt/slides/_rels/slide28.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image" Target="../media/image10.png"/><Relationship Id="rId6" Type="http://schemas.openxmlformats.org/officeDocument/2006/relationships/tags" Target="../tags/tag65.xml"/><Relationship Id="rId5" Type="http://schemas.openxmlformats.org/officeDocument/2006/relationships/image" Target="../media/image9.png"/><Relationship Id="rId4" Type="http://schemas.openxmlformats.org/officeDocument/2006/relationships/image" Target="../media/image8.png"/><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jpeg"/></Relationships>
</file>

<file path=ppt/slides/_rels/slide3.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4.xml"/><Relationship Id="rId2" Type="http://schemas.openxmlformats.org/officeDocument/2006/relationships/image" Target="../media/image16.jpeg"/><Relationship Id="rId1" Type="http://schemas.openxmlformats.org/officeDocument/2006/relationships/image" Target="../media/image15.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4.xml"/><Relationship Id="rId1" Type="http://schemas.openxmlformats.org/officeDocument/2006/relationships/image" Target="../media/image17.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4.xml"/><Relationship Id="rId2" Type="http://schemas.openxmlformats.org/officeDocument/2006/relationships/image" Target="../media/image19.png"/><Relationship Id="rId1"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4.xml"/><Relationship Id="rId1"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4.xml"/><Relationship Id="rId1" Type="http://schemas.openxmlformats.org/officeDocument/2006/relationships/chart" Target="../charts/char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p:cNvSpPr>
            <a:spLocks noGrp="1"/>
          </p:cNvSpPr>
          <p:nvPr>
            <p:ph type="subTitle" idx="1"/>
          </p:nvPr>
        </p:nvSpPr>
        <p:spPr>
          <a:xfrm>
            <a:off x="756285" y="2315210"/>
            <a:ext cx="8533130" cy="2618740"/>
          </a:xfrm>
        </p:spPr>
        <p:txBody>
          <a:bodyPr/>
          <a:lstStyle/>
          <a:p>
            <a:r>
              <a:rPr lang="zh-CN" altLang="en-US" dirty="0" smtClean="0"/>
              <a:t>锂离子电池</a:t>
            </a:r>
            <a:r>
              <a:rPr lang="zh-CN" altLang="en-US" dirty="0" smtClean="0"/>
              <a:t>特性</a:t>
            </a:r>
            <a:endParaRPr lang="zh-CN" altLang="en-US" dirty="0" smtClean="0"/>
          </a:p>
        </p:txBody>
      </p:sp>
      <p:sp>
        <p:nvSpPr>
          <p:cNvPr id="5" name="文本占位符 4"/>
          <p:cNvSpPr>
            <a:spLocks noGrp="1"/>
          </p:cNvSpPr>
          <p:nvPr>
            <p:ph type="body" sz="quarter" idx="13"/>
            <p:custDataLst>
              <p:tags r:id="rId1"/>
            </p:custDataLst>
          </p:nvPr>
        </p:nvSpPr>
        <p:spPr/>
        <p:txBody>
          <a:bodyPr/>
          <a:lstStyle/>
          <a:p>
            <a:endParaRPr dirty="0"/>
          </a:p>
        </p:txBody>
      </p:sp>
      <p:sp>
        <p:nvSpPr>
          <p:cNvPr id="6" name="文本占位符 4"/>
          <p:cNvSpPr>
            <a:spLocks noGrp="1"/>
          </p:cNvSpPr>
          <p:nvPr>
            <p:custDataLst>
              <p:tags r:id="rId2"/>
            </p:custDataLst>
          </p:nvPr>
        </p:nvSpPr>
        <p:spPr>
          <a:xfrm>
            <a:off x="2358358" y="5888061"/>
            <a:ext cx="1584960" cy="422552"/>
          </a:xfrm>
          <a:prstGeom prst="rect">
            <a:avLst/>
          </a:prstGeom>
        </p:spPr>
        <p:txBody>
          <a:bodyPr>
            <a:noAutofit/>
          </a:bodyPr>
          <a:lstStyle>
            <a:lvl1pPr marL="0" indent="0" algn="l" defTabSz="914400" rtl="0" eaLnBrk="1" latinLnBrk="0" hangingPunct="1">
              <a:lnSpc>
                <a:spcPct val="150000"/>
              </a:lnSpc>
              <a:spcBef>
                <a:spcPct val="20000"/>
              </a:spcBef>
              <a:spcAft>
                <a:spcPts val="1000"/>
              </a:spcAft>
              <a:buFont typeface="Arial" panose="020B0604020202020204" pitchFamily="34" charset="0"/>
              <a:buNone/>
              <a:defRPr kumimoji="1" lang="zh-CN" altLang="en-US" sz="1600" kern="1200" spc="0" smtClean="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defRPr>
            </a:lvl1pPr>
            <a:lvl2pPr marL="0" indent="-285750" algn="l" defTabSz="914400" rtl="0" eaLnBrk="1" latinLnBrk="0" hangingPunct="1">
              <a:lnSpc>
                <a:spcPct val="150000"/>
              </a:lnSpc>
              <a:spcBef>
                <a:spcPct val="20000"/>
              </a:spcBef>
              <a:spcAft>
                <a:spcPts val="1000"/>
              </a:spcAft>
              <a:buFont typeface="Arial" panose="020B0604020202020204" pitchFamily="34" charset="0"/>
              <a:buChar char="–"/>
              <a:defRPr kumimoji="1" lang="zh-CN" altLang="en-US" sz="1600" kern="1200" smtClean="0">
                <a:solidFill>
                  <a:schemeClr val="bg1"/>
                </a:solidFill>
                <a:latin typeface="+mn-ea"/>
                <a:ea typeface="+mn-ea"/>
                <a:cs typeface="+mn-cs"/>
              </a:defRPr>
            </a:lvl2pPr>
            <a:lvl3pPr marL="0" indent="-228600" algn="l" defTabSz="914400" rtl="0" eaLnBrk="1" latinLnBrk="0" hangingPunct="1">
              <a:lnSpc>
                <a:spcPct val="150000"/>
              </a:lnSpc>
              <a:spcBef>
                <a:spcPct val="20000"/>
              </a:spcBef>
              <a:spcAft>
                <a:spcPts val="1000"/>
              </a:spcAft>
              <a:buFont typeface="Arial" panose="020B0604020202020204" pitchFamily="34" charset="0"/>
              <a:buChar char="•"/>
              <a:defRPr kumimoji="1" lang="zh-CN" altLang="en-US" sz="1600" kern="1200" smtClean="0">
                <a:solidFill>
                  <a:schemeClr val="bg1"/>
                </a:solidFill>
                <a:latin typeface="+mn-ea"/>
                <a:ea typeface="+mn-ea"/>
                <a:cs typeface="+mn-cs"/>
              </a:defRPr>
            </a:lvl3pPr>
            <a:lvl4pPr marL="0" indent="-228600" algn="l" defTabSz="914400" rtl="0" eaLnBrk="1" latinLnBrk="0" hangingPunct="1">
              <a:lnSpc>
                <a:spcPct val="150000"/>
              </a:lnSpc>
              <a:spcBef>
                <a:spcPct val="20000"/>
              </a:spcBef>
              <a:spcAft>
                <a:spcPts val="1000"/>
              </a:spcAft>
              <a:buFont typeface="Arial" panose="020B0604020202020204" pitchFamily="34" charset="0"/>
              <a:buChar char="–"/>
              <a:defRPr kumimoji="1" lang="zh-CN" altLang="en-US" sz="1600" kern="1200" smtClean="0">
                <a:solidFill>
                  <a:schemeClr val="bg1"/>
                </a:solidFill>
                <a:latin typeface="+mn-ea"/>
                <a:ea typeface="+mn-ea"/>
                <a:cs typeface="+mn-cs"/>
              </a:defRPr>
            </a:lvl4pPr>
            <a:lvl5pPr marL="0" indent="-228600" algn="l" defTabSz="914400" rtl="0" eaLnBrk="1" latinLnBrk="0" hangingPunct="1">
              <a:lnSpc>
                <a:spcPct val="150000"/>
              </a:lnSpc>
              <a:spcBef>
                <a:spcPct val="20000"/>
              </a:spcBef>
              <a:spcAft>
                <a:spcPts val="1000"/>
              </a:spcAft>
              <a:buFont typeface="Arial" panose="020B0604020202020204" pitchFamily="34" charset="0"/>
              <a:buChar char="»"/>
              <a:defRPr kumimoji="1" lang="en-US" sz="1600" kern="1200">
                <a:solidFill>
                  <a:schemeClr val="bg1"/>
                </a:solidFill>
                <a:latin typeface="+mn-ea"/>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altLang="zh-CN" dirty="0" smtClean="0"/>
              <a:t>2024-05-15</a:t>
            </a:r>
            <a:endParaRPr lang="en-US" altLang="zh-CN"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7516495" cy="316865"/>
          </a:xfrm>
        </p:spPr>
        <p:txBody>
          <a:bodyPr/>
          <a:lstStyle/>
          <a:p>
            <a:pPr>
              <a:lnSpc>
                <a:spcPct val="100000"/>
              </a:lnSpc>
            </a:pPr>
            <a:r>
              <a:rPr dirty="0" smtClean="0"/>
              <a:t>生产流程</a:t>
            </a:r>
            <a:r>
              <a:rPr dirty="0" smtClean="0"/>
              <a:t>概览</a:t>
            </a:r>
            <a:endParaRPr dirty="0" smtClean="0"/>
          </a:p>
        </p:txBody>
      </p:sp>
      <p:graphicFrame>
        <p:nvGraphicFramePr>
          <p:cNvPr id="24" name="表格 23"/>
          <p:cNvGraphicFramePr/>
          <p:nvPr/>
        </p:nvGraphicFramePr>
        <p:xfrm>
          <a:off x="982345" y="970280"/>
          <a:ext cx="7795895" cy="4917440"/>
        </p:xfrm>
        <a:graphic>
          <a:graphicData uri="http://schemas.openxmlformats.org/drawingml/2006/table">
            <a:tbl>
              <a:tblPr firstRow="1" bandRow="1">
                <a:tableStyleId>{5C22544A-7EE6-4342-B048-85BDC9FD1C3A}</a:tableStyleId>
              </a:tblPr>
              <a:tblGrid>
                <a:gridCol w="1240155"/>
                <a:gridCol w="1240790"/>
                <a:gridCol w="5314950"/>
              </a:tblGrid>
              <a:tr h="381000">
                <a:tc>
                  <a:txBody>
                    <a:bodyPr/>
                    <a:p>
                      <a:pPr algn="ctr">
                        <a:buNone/>
                      </a:pPr>
                      <a:r>
                        <a:rPr lang="zh-CN" altLang="en-US" sz="1400" b="1">
                          <a:solidFill>
                            <a:schemeClr val="tx1"/>
                          </a:solidFill>
                          <a:latin typeface="微软雅黑 Light" panose="020B0502040204020203" pitchFamily="34" charset="-122"/>
                          <a:ea typeface="微软雅黑 Light" panose="020B0502040204020203" pitchFamily="34" charset="-122"/>
                        </a:rPr>
                        <a:t>阶段</a:t>
                      </a:r>
                      <a:endParaRPr lang="zh-CN" altLang="en-US" sz="1400" b="1">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ctr">
                        <a:buNone/>
                      </a:pPr>
                      <a:r>
                        <a:rPr lang="zh-CN" altLang="en-US" sz="1400" b="1">
                          <a:solidFill>
                            <a:schemeClr val="tx1"/>
                          </a:solidFill>
                          <a:latin typeface="微软雅黑 Light" panose="020B0502040204020203" pitchFamily="34" charset="-122"/>
                          <a:ea typeface="微软雅黑 Light" panose="020B0502040204020203" pitchFamily="34" charset="-122"/>
                        </a:rPr>
                        <a:t>步骤</a:t>
                      </a:r>
                      <a:endParaRPr lang="zh-CN" altLang="en-US" sz="1400" b="1">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ctr">
                        <a:buNone/>
                      </a:pPr>
                      <a:r>
                        <a:rPr lang="zh-CN" altLang="en-US" sz="1400" b="1">
                          <a:solidFill>
                            <a:schemeClr val="tx1"/>
                          </a:solidFill>
                          <a:latin typeface="微软雅黑 Light" panose="020B0502040204020203" pitchFamily="34" charset="-122"/>
                          <a:ea typeface="微软雅黑 Light" panose="020B0502040204020203" pitchFamily="34" charset="-122"/>
                        </a:rPr>
                        <a:t>主要</a:t>
                      </a:r>
                      <a:r>
                        <a:rPr lang="zh-CN" altLang="en-US" sz="1400" b="1">
                          <a:solidFill>
                            <a:schemeClr val="tx1"/>
                          </a:solidFill>
                          <a:latin typeface="微软雅黑 Light" panose="020B0502040204020203" pitchFamily="34" charset="-122"/>
                          <a:ea typeface="微软雅黑 Light" panose="020B0502040204020203" pitchFamily="34" charset="-122"/>
                        </a:rPr>
                        <a:t>说明</a:t>
                      </a:r>
                      <a:endParaRPr lang="zh-CN" altLang="en-US" sz="1400" b="1">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r h="324000">
                <a:tc rowSpan="5">
                  <a:txBody>
                    <a:bodyPr/>
                    <a:p>
                      <a:pPr algn="ctr">
                        <a:buNone/>
                      </a:pPr>
                      <a:r>
                        <a:rPr lang="zh-CN" altLang="en-US" sz="1400" b="1">
                          <a:latin typeface="微软雅黑 Light" panose="020B0502040204020203" pitchFamily="34" charset="-122"/>
                          <a:ea typeface="微软雅黑 Light" panose="020B0502040204020203" pitchFamily="34" charset="-122"/>
                        </a:rPr>
                        <a:t>极片制备</a:t>
                      </a:r>
                      <a:endParaRPr lang="zh-CN" altLang="en-US" sz="1400" b="1">
                        <a:solidFill>
                          <a:schemeClr val="tx1"/>
                        </a:solidFill>
                        <a:latin typeface="微软雅黑 Light" panose="020B0502040204020203" pitchFamily="34" charset="-122"/>
                        <a:ea typeface="微软雅黑 Light" panose="020B0502040204020203" pitchFamily="34" charset="-122"/>
                        <a:cs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ctr">
                        <a:buNone/>
                      </a:pPr>
                      <a:r>
                        <a:rPr lang="zh-CN" altLang="en-US" sz="1400" b="0">
                          <a:solidFill>
                            <a:schemeClr val="tx1"/>
                          </a:solidFill>
                          <a:latin typeface="微软雅黑 Light" panose="020B0502040204020203" pitchFamily="34" charset="-122"/>
                          <a:ea typeface="微软雅黑 Light" panose="020B0502040204020203" pitchFamily="34" charset="-122"/>
                        </a:rPr>
                        <a:t>负极匀</a:t>
                      </a:r>
                      <a:r>
                        <a:rPr lang="zh-CN" altLang="en-US" sz="1400" b="0">
                          <a:solidFill>
                            <a:schemeClr val="tx1"/>
                          </a:solidFill>
                          <a:latin typeface="微软雅黑 Light" panose="020B0502040204020203" pitchFamily="34" charset="-122"/>
                          <a:ea typeface="微软雅黑 Light" panose="020B0502040204020203" pitchFamily="34" charset="-122"/>
                        </a:rPr>
                        <a:t>浆</a:t>
                      </a:r>
                      <a:endParaRPr lang="zh-CN" altLang="en-US" sz="1400" b="0">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l">
                        <a:buNone/>
                      </a:pPr>
                      <a:endParaRPr lang="zh-CN" altLang="en-US" sz="1400" b="0">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r h="324000">
                <a:tc vMerge="1">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ctr">
                        <a:buNone/>
                      </a:pPr>
                      <a:r>
                        <a:rPr lang="zh-CN" altLang="en-US" sz="1400">
                          <a:solidFill>
                            <a:schemeClr val="tx1"/>
                          </a:solidFill>
                          <a:latin typeface="微软雅黑 Light" panose="020B0502040204020203" pitchFamily="34" charset="-122"/>
                          <a:ea typeface="微软雅黑 Light" panose="020B0502040204020203" pitchFamily="34" charset="-122"/>
                          <a:sym typeface="+mn-ea"/>
                        </a:rPr>
                        <a:t>正极匀浆</a:t>
                      </a:r>
                      <a:endParaRPr lang="en-US" altLang="zh-CN" sz="1400" b="0">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l">
                        <a:buNone/>
                      </a:pPr>
                      <a:endParaRPr lang="zh-CN" altLang="en-US" sz="1400" b="0">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r h="324000">
                <a:tc vMerge="1">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ctr">
                        <a:buNone/>
                      </a:pPr>
                      <a:r>
                        <a:rPr lang="zh-CN" altLang="en-US" sz="1400" b="0">
                          <a:solidFill>
                            <a:schemeClr val="tx1"/>
                          </a:solidFill>
                          <a:latin typeface="微软雅黑 Light" panose="020B0502040204020203" pitchFamily="34" charset="-122"/>
                          <a:ea typeface="微软雅黑 Light" panose="020B0502040204020203" pitchFamily="34" charset="-122"/>
                        </a:rPr>
                        <a:t>涂</a:t>
                      </a:r>
                      <a:r>
                        <a:rPr lang="zh-CN" altLang="en-US" sz="1400" b="0">
                          <a:solidFill>
                            <a:schemeClr val="tx1"/>
                          </a:solidFill>
                          <a:latin typeface="微软雅黑 Light" panose="020B0502040204020203" pitchFamily="34" charset="-122"/>
                          <a:ea typeface="微软雅黑 Light" panose="020B0502040204020203" pitchFamily="34" charset="-122"/>
                        </a:rPr>
                        <a:t>布</a:t>
                      </a:r>
                      <a:endParaRPr lang="zh-CN" altLang="en-US" sz="1400" b="0">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l">
                        <a:buNone/>
                      </a:pPr>
                      <a:endParaRPr lang="zh-CN" altLang="en-US" sz="1400" b="0">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r h="324000">
                <a:tc vMerge="1">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ctr">
                        <a:buNone/>
                      </a:pPr>
                      <a:r>
                        <a:rPr lang="zh-CN" altLang="en-US" sz="1400" b="0">
                          <a:solidFill>
                            <a:schemeClr val="tx1"/>
                          </a:solidFill>
                          <a:latin typeface="微软雅黑 Light" panose="020B0502040204020203" pitchFamily="34" charset="-122"/>
                          <a:ea typeface="微软雅黑 Light" panose="020B0502040204020203" pitchFamily="34" charset="-122"/>
                        </a:rPr>
                        <a:t>碾压</a:t>
                      </a:r>
                      <a:endParaRPr lang="zh-CN" altLang="en-US" sz="1400" b="0">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l">
                        <a:buNone/>
                      </a:pPr>
                      <a:endParaRPr lang="zh-CN" altLang="en-US" sz="1400" b="0">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r h="324000">
                <a:tc vMerge="1">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ctr">
                        <a:buNone/>
                      </a:pPr>
                      <a:r>
                        <a:rPr lang="zh-CN" altLang="en-US" sz="1400" b="0">
                          <a:solidFill>
                            <a:schemeClr val="tx1"/>
                          </a:solidFill>
                          <a:latin typeface="微软雅黑 Light" panose="020B0502040204020203" pitchFamily="34" charset="-122"/>
                          <a:ea typeface="微软雅黑 Light" panose="020B0502040204020203" pitchFamily="34" charset="-122"/>
                        </a:rPr>
                        <a:t>分切</a:t>
                      </a:r>
                      <a:endParaRPr lang="zh-CN" altLang="en-US" sz="1400" b="0">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l">
                        <a:buNone/>
                      </a:pPr>
                      <a:endParaRPr lang="zh-CN" altLang="en-US" sz="1400" b="0">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r h="324000">
                <a:tc rowSpan="6">
                  <a:txBody>
                    <a:bodyPr/>
                    <a:p>
                      <a:pPr algn="ctr">
                        <a:buNone/>
                      </a:pPr>
                      <a:r>
                        <a:rPr lang="zh-CN" altLang="en-US" sz="1400" b="1">
                          <a:solidFill>
                            <a:schemeClr val="tx1"/>
                          </a:solidFill>
                          <a:latin typeface="微软雅黑 Light" panose="020B0502040204020203" pitchFamily="34" charset="-122"/>
                          <a:ea typeface="微软雅黑 Light" panose="020B0502040204020203" pitchFamily="34" charset="-122"/>
                        </a:rPr>
                        <a:t>电芯组装</a:t>
                      </a:r>
                      <a:endParaRPr lang="zh-CN" altLang="en-US" sz="1400" b="1">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ctr">
                        <a:buNone/>
                      </a:pPr>
                      <a:r>
                        <a:rPr lang="zh-CN" altLang="en-US" sz="1400" b="0">
                          <a:solidFill>
                            <a:schemeClr val="tx1"/>
                          </a:solidFill>
                          <a:latin typeface="微软雅黑 Light" panose="020B0502040204020203" pitchFamily="34" charset="-122"/>
                          <a:ea typeface="微软雅黑 Light" panose="020B0502040204020203" pitchFamily="34" charset="-122"/>
                        </a:rPr>
                        <a:t>卷绕</a:t>
                      </a:r>
                      <a:endParaRPr lang="zh-CN" altLang="en-US" sz="1400" b="0">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l">
                        <a:buNone/>
                      </a:pPr>
                      <a:r>
                        <a:rPr lang="zh-CN" altLang="en-US" sz="1400" b="0">
                          <a:solidFill>
                            <a:schemeClr val="tx1"/>
                          </a:solidFill>
                          <a:latin typeface="微软雅黑 Light" panose="020B0502040204020203" pitchFamily="34" charset="-122"/>
                          <a:ea typeface="微软雅黑 Light" panose="020B0502040204020203" pitchFamily="34" charset="-122"/>
                        </a:rPr>
                        <a:t>正极、隔膜、负极同时绕，叠片的话这里会不同</a:t>
                      </a:r>
                      <a:endParaRPr lang="zh-CN" altLang="en-US" sz="1400" b="0">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r h="324485">
                <a:tc vMerge="1">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ctr">
                        <a:buNone/>
                      </a:pPr>
                      <a:r>
                        <a:rPr lang="zh-CN" altLang="en-US" sz="1400" b="0">
                          <a:solidFill>
                            <a:schemeClr val="tx1"/>
                          </a:solidFill>
                          <a:latin typeface="微软雅黑 Light" panose="020B0502040204020203" pitchFamily="34" charset="-122"/>
                          <a:ea typeface="微软雅黑 Light" panose="020B0502040204020203" pitchFamily="34" charset="-122"/>
                        </a:rPr>
                        <a:t>入</a:t>
                      </a:r>
                      <a:r>
                        <a:rPr lang="zh-CN" altLang="en-US" sz="1400" b="0">
                          <a:solidFill>
                            <a:schemeClr val="tx1"/>
                          </a:solidFill>
                          <a:latin typeface="微软雅黑 Light" panose="020B0502040204020203" pitchFamily="34" charset="-122"/>
                          <a:ea typeface="微软雅黑 Light" panose="020B0502040204020203" pitchFamily="34" charset="-122"/>
                        </a:rPr>
                        <a:t>壳</a:t>
                      </a:r>
                      <a:endParaRPr lang="zh-CN" altLang="en-US" sz="1400" b="0">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l">
                        <a:buNone/>
                      </a:pPr>
                      <a:endParaRPr lang="en-US" altLang="zh-CN" sz="1400" b="0">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r h="324485">
                <a:tc vMerge="1">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ctr">
                        <a:buNone/>
                      </a:pPr>
                      <a:r>
                        <a:rPr lang="zh-CN" altLang="en-US" sz="1400" b="0">
                          <a:solidFill>
                            <a:schemeClr val="tx1"/>
                          </a:solidFill>
                          <a:latin typeface="微软雅黑 Light" panose="020B0502040204020203" pitchFamily="34" charset="-122"/>
                          <a:ea typeface="微软雅黑 Light" panose="020B0502040204020203" pitchFamily="34" charset="-122"/>
                        </a:rPr>
                        <a:t>点</a:t>
                      </a:r>
                      <a:r>
                        <a:rPr lang="zh-CN" altLang="en-US" sz="1400" b="0">
                          <a:solidFill>
                            <a:schemeClr val="tx1"/>
                          </a:solidFill>
                          <a:latin typeface="微软雅黑 Light" panose="020B0502040204020203" pitchFamily="34" charset="-122"/>
                          <a:ea typeface="微软雅黑 Light" panose="020B0502040204020203" pitchFamily="34" charset="-122"/>
                        </a:rPr>
                        <a:t>焊</a:t>
                      </a:r>
                      <a:endParaRPr lang="zh-CN" altLang="en-US" sz="1400" b="0">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l">
                        <a:buNone/>
                      </a:pPr>
                      <a:endParaRPr lang="en-US" altLang="zh-CN" sz="1400" b="0">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r h="323850">
                <a:tc vMerge="1">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ctr">
                        <a:buNone/>
                      </a:pPr>
                      <a:r>
                        <a:rPr lang="zh-CN" altLang="en-US" sz="1400" b="0">
                          <a:solidFill>
                            <a:schemeClr val="tx1"/>
                          </a:solidFill>
                          <a:latin typeface="微软雅黑 Light" panose="020B0502040204020203" pitchFamily="34" charset="-122"/>
                          <a:ea typeface="微软雅黑 Light" panose="020B0502040204020203" pitchFamily="34" charset="-122"/>
                        </a:rPr>
                        <a:t>烘烤</a:t>
                      </a:r>
                      <a:endParaRPr lang="zh-CN" altLang="en-US" sz="1400" b="0">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l">
                        <a:buNone/>
                      </a:pPr>
                      <a:endParaRPr lang="en-US" altLang="zh-CN" sz="1400" b="0">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r h="323850">
                <a:tc vMerge="1">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ctr">
                        <a:buNone/>
                      </a:pPr>
                      <a:r>
                        <a:rPr lang="zh-CN" altLang="en-US" sz="1400" b="0">
                          <a:solidFill>
                            <a:schemeClr val="tx1"/>
                          </a:solidFill>
                          <a:latin typeface="微软雅黑 Light" panose="020B0502040204020203" pitchFamily="34" charset="-122"/>
                          <a:ea typeface="微软雅黑 Light" panose="020B0502040204020203" pitchFamily="34" charset="-122"/>
                        </a:rPr>
                        <a:t>注液</a:t>
                      </a:r>
                      <a:endParaRPr lang="zh-CN" altLang="en-US" sz="1400" b="0">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l">
                        <a:buNone/>
                      </a:pPr>
                      <a:endParaRPr lang="en-US" altLang="zh-CN" sz="1400" b="0">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r h="323850">
                <a:tc vMerge="1">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ctr">
                        <a:buNone/>
                      </a:pPr>
                      <a:r>
                        <a:rPr lang="zh-CN" altLang="en-US" sz="1400" b="0">
                          <a:solidFill>
                            <a:schemeClr val="tx1"/>
                          </a:solidFill>
                          <a:latin typeface="微软雅黑 Light" panose="020B0502040204020203" pitchFamily="34" charset="-122"/>
                          <a:ea typeface="微软雅黑 Light" panose="020B0502040204020203" pitchFamily="34" charset="-122"/>
                        </a:rPr>
                        <a:t>焊</a:t>
                      </a:r>
                      <a:r>
                        <a:rPr lang="zh-CN" altLang="en-US" sz="1400" b="0">
                          <a:solidFill>
                            <a:schemeClr val="tx1"/>
                          </a:solidFill>
                          <a:latin typeface="微软雅黑 Light" panose="020B0502040204020203" pitchFamily="34" charset="-122"/>
                          <a:ea typeface="微软雅黑 Light" panose="020B0502040204020203" pitchFamily="34" charset="-122"/>
                        </a:rPr>
                        <a:t>盖帽</a:t>
                      </a:r>
                      <a:endParaRPr lang="zh-CN" altLang="en-US" sz="1400" b="0">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l">
                        <a:buNone/>
                      </a:pPr>
                      <a:endParaRPr lang="en-US" altLang="zh-CN" sz="1400" b="0">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r h="323850">
                <a:tc rowSpan="3">
                  <a:txBody>
                    <a:bodyPr/>
                    <a:p>
                      <a:pPr algn="ctr">
                        <a:buNone/>
                      </a:pPr>
                      <a:r>
                        <a:rPr lang="zh-CN" altLang="en-US" sz="1400" b="1">
                          <a:solidFill>
                            <a:schemeClr val="tx1"/>
                          </a:solidFill>
                          <a:latin typeface="微软雅黑 Light" panose="020B0502040204020203" pitchFamily="34" charset="-122"/>
                          <a:ea typeface="微软雅黑 Light" panose="020B0502040204020203" pitchFamily="34" charset="-122"/>
                        </a:rPr>
                        <a:t>化成检测</a:t>
                      </a:r>
                      <a:endParaRPr lang="zh-CN" altLang="en-US" sz="1400" b="1">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ctr">
                        <a:buNone/>
                      </a:pPr>
                      <a:r>
                        <a:rPr lang="zh-CN" altLang="en-US" sz="1400" b="0">
                          <a:solidFill>
                            <a:schemeClr val="tx1"/>
                          </a:solidFill>
                          <a:latin typeface="微软雅黑 Light" panose="020B0502040204020203" pitchFamily="34" charset="-122"/>
                          <a:ea typeface="微软雅黑 Light" panose="020B0502040204020203" pitchFamily="34" charset="-122"/>
                        </a:rPr>
                        <a:t>化成</a:t>
                      </a:r>
                      <a:endParaRPr lang="zh-CN" altLang="en-US" sz="1400" b="0">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l">
                        <a:buNone/>
                      </a:pPr>
                      <a:r>
                        <a:rPr lang="zh-CN" altLang="en-US" sz="1400" b="0">
                          <a:solidFill>
                            <a:schemeClr val="tx1"/>
                          </a:solidFill>
                          <a:latin typeface="微软雅黑 Light" panose="020B0502040204020203" pitchFamily="34" charset="-122"/>
                          <a:ea typeface="微软雅黑 Light" panose="020B0502040204020203" pitchFamily="34" charset="-122"/>
                          <a:sym typeface="+mn-ea"/>
                        </a:rPr>
                        <a:t>应该就是给电池充电</a:t>
                      </a:r>
                      <a:endParaRPr lang="zh-CN" altLang="en-US" sz="1400" b="0">
                        <a:solidFill>
                          <a:schemeClr val="tx1"/>
                        </a:solidFill>
                        <a:latin typeface="微软雅黑 Light" panose="020B0502040204020203" pitchFamily="34" charset="-122"/>
                        <a:ea typeface="微软雅黑 Light" panose="020B0502040204020203" pitchFamily="34" charset="-122"/>
                        <a:sym typeface="+mn-ea"/>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r h="324000">
                <a:tc vMerge="1">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ctr">
                        <a:buNone/>
                      </a:pPr>
                      <a:r>
                        <a:rPr lang="en-US" altLang="zh-CN" sz="1400" b="0">
                          <a:solidFill>
                            <a:schemeClr val="tx1"/>
                          </a:solidFill>
                          <a:latin typeface="微软雅黑 Light" panose="020B0502040204020203" pitchFamily="34" charset="-122"/>
                          <a:ea typeface="微软雅黑 Light" panose="020B0502040204020203" pitchFamily="34" charset="-122"/>
                        </a:rPr>
                        <a:t>OCV</a:t>
                      </a:r>
                      <a:r>
                        <a:rPr lang="zh-CN" altLang="en-US" sz="1400" b="0">
                          <a:solidFill>
                            <a:schemeClr val="tx1"/>
                          </a:solidFill>
                          <a:latin typeface="微软雅黑 Light" panose="020B0502040204020203" pitchFamily="34" charset="-122"/>
                          <a:ea typeface="微软雅黑 Light" panose="020B0502040204020203" pitchFamily="34" charset="-122"/>
                        </a:rPr>
                        <a:t>测量</a:t>
                      </a:r>
                      <a:endParaRPr lang="zh-CN" altLang="en-US" sz="1400" b="0">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l">
                        <a:buNone/>
                      </a:pPr>
                      <a:endParaRPr lang="zh-CN" altLang="en-US" sz="1400" b="0">
                        <a:solidFill>
                          <a:schemeClr val="tx1"/>
                        </a:solidFill>
                        <a:latin typeface="微软雅黑 Light" panose="020B0502040204020203" pitchFamily="34" charset="-122"/>
                        <a:ea typeface="微软雅黑 Light" panose="020B0502040204020203" pitchFamily="34" charset="-122"/>
                        <a:sym typeface="+mn-ea"/>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r h="324000">
                <a:tc vMerge="1">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ctr">
                        <a:buNone/>
                      </a:pPr>
                      <a:r>
                        <a:rPr lang="zh-CN" altLang="en-US" sz="1400" b="0">
                          <a:solidFill>
                            <a:schemeClr val="tx1"/>
                          </a:solidFill>
                          <a:latin typeface="微软雅黑 Light" panose="020B0502040204020203" pitchFamily="34" charset="-122"/>
                          <a:ea typeface="微软雅黑 Light" panose="020B0502040204020203" pitchFamily="34" charset="-122"/>
                        </a:rPr>
                        <a:t>分</a:t>
                      </a:r>
                      <a:r>
                        <a:rPr lang="zh-CN" altLang="en-US" sz="1400" b="0">
                          <a:solidFill>
                            <a:schemeClr val="tx1"/>
                          </a:solidFill>
                          <a:latin typeface="微软雅黑 Light" panose="020B0502040204020203" pitchFamily="34" charset="-122"/>
                          <a:ea typeface="微软雅黑 Light" panose="020B0502040204020203" pitchFamily="34" charset="-122"/>
                        </a:rPr>
                        <a:t>容</a:t>
                      </a:r>
                      <a:endParaRPr lang="zh-CN" altLang="en-US" sz="1400" b="0">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l">
                        <a:buNone/>
                      </a:pPr>
                      <a:endParaRPr lang="zh-CN" altLang="en-US" sz="1400" b="0">
                        <a:solidFill>
                          <a:schemeClr val="tx1"/>
                        </a:solidFill>
                        <a:latin typeface="微软雅黑 Light" panose="020B0502040204020203" pitchFamily="34" charset="-122"/>
                        <a:ea typeface="微软雅黑 Light" panose="020B0502040204020203" pitchFamily="34" charset="-122"/>
                        <a:sym typeface="+mn-ea"/>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bl>
          </a:graphicData>
        </a:graphic>
      </p:graphicFrame>
      <p:sp>
        <p:nvSpPr>
          <p:cNvPr id="3" name="文本框 2"/>
          <p:cNvSpPr txBox="1"/>
          <p:nvPr/>
        </p:nvSpPr>
        <p:spPr>
          <a:xfrm>
            <a:off x="1031875" y="6268720"/>
            <a:ext cx="4276725" cy="589280"/>
          </a:xfrm>
          <a:prstGeom prst="rect">
            <a:avLst/>
          </a:prstGeom>
          <a:noFill/>
        </p:spPr>
        <p:txBody>
          <a:bodyPr wrap="square" rtlCol="0" anchor="t">
            <a:noAutofit/>
          </a:bodyPr>
          <a:p>
            <a:pPr lvl="0" algn="l">
              <a:buClrTx/>
              <a:buSzTx/>
              <a:buFont typeface="Wingdings" panose="05000000000000000000" charset="0"/>
            </a:pPr>
            <a:r>
              <a:rPr lang="zh-CN" altLang="en-US" sz="1200" dirty="0" smtClean="0">
                <a:latin typeface="微软雅黑 Light" panose="020B0502040204020203" pitchFamily="34" charset="-122"/>
                <a:ea typeface="微软雅黑 Light" panose="020B0502040204020203" pitchFamily="34" charset="-122"/>
                <a:sym typeface="+mn-ea"/>
              </a:rPr>
              <a:t>参考：</a:t>
            </a:r>
            <a:endParaRPr lang="zh-CN" altLang="en-US" sz="1200" dirty="0" smtClean="0">
              <a:latin typeface="微软雅黑 Light" panose="020B0502040204020203" pitchFamily="34" charset="-122"/>
              <a:ea typeface="微软雅黑 Light" panose="020B0502040204020203" pitchFamily="34" charset="-122"/>
              <a:sym typeface="+mn-ea"/>
            </a:endParaRPr>
          </a:p>
          <a:p>
            <a:pPr lvl="0" algn="l">
              <a:buClrTx/>
              <a:buSzTx/>
              <a:buFont typeface="Wingdings" panose="05000000000000000000" charset="0"/>
            </a:pPr>
            <a:r>
              <a:rPr lang="en-US" altLang="zh-CN" sz="1200" dirty="0" smtClean="0">
                <a:latin typeface="微软雅黑 Light" panose="020B0502040204020203" pitchFamily="34" charset="-122"/>
                <a:ea typeface="微软雅黑 Light" panose="020B0502040204020203" pitchFamily="34" charset="-122"/>
                <a:sym typeface="+mn-ea"/>
              </a:rPr>
              <a:t>[</a:t>
            </a:r>
            <a:r>
              <a:rPr lang="en-US" altLang="zh-CN" sz="1200" dirty="0" smtClean="0">
                <a:latin typeface="微软雅黑 Light" panose="020B0502040204020203" pitchFamily="34" charset="-122"/>
                <a:ea typeface="微软雅黑 Light" panose="020B0502040204020203" pitchFamily="34" charset="-122"/>
                <a:sym typeface="+mn-ea"/>
              </a:rPr>
              <a:t>1] </a:t>
            </a:r>
            <a:r>
              <a:rPr lang="zh-CN" altLang="en-US" sz="1200" dirty="0" smtClean="0">
                <a:latin typeface="微软雅黑 Light" panose="020B0502040204020203" pitchFamily="34" charset="-122"/>
                <a:ea typeface="微软雅黑 Light" panose="020B0502040204020203" pitchFamily="34" charset="-122"/>
                <a:sym typeface="+mn-ea"/>
              </a:rPr>
              <a:t>https://zhuanlan.zhihu.com/p/588051524</a:t>
            </a:r>
            <a:endParaRPr lang="zh-CN" altLang="en-US" sz="1200" dirty="0" smtClean="0">
              <a:latin typeface="微软雅黑 Light" panose="020B0502040204020203" pitchFamily="34" charset="-122"/>
              <a:ea typeface="微软雅黑 Light" panose="020B0502040204020203" pitchFamily="34" charset="-122"/>
              <a:sym typeface="+mn-ea"/>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7516495" cy="316865"/>
          </a:xfrm>
        </p:spPr>
        <p:txBody>
          <a:bodyPr/>
          <a:lstStyle/>
          <a:p>
            <a:pPr>
              <a:lnSpc>
                <a:spcPct val="100000"/>
              </a:lnSpc>
            </a:pPr>
            <a:r>
              <a:rPr dirty="0" smtClean="0"/>
              <a:t>生产流程</a:t>
            </a:r>
            <a:r>
              <a:rPr dirty="0" smtClean="0"/>
              <a:t>概览</a:t>
            </a:r>
            <a:endParaRPr dirty="0" smtClean="0"/>
          </a:p>
        </p:txBody>
      </p:sp>
      <p:pic>
        <p:nvPicPr>
          <p:cNvPr id="2" name="图片 1"/>
          <p:cNvPicPr>
            <a:picLocks noChangeAspect="1"/>
          </p:cNvPicPr>
          <p:nvPr/>
        </p:nvPicPr>
        <p:blipFill>
          <a:blip r:embed="rId1"/>
          <a:stretch>
            <a:fillRect/>
          </a:stretch>
        </p:blipFill>
        <p:spPr>
          <a:xfrm>
            <a:off x="118110" y="902335"/>
            <a:ext cx="11988800" cy="5955665"/>
          </a:xfrm>
          <a:prstGeom prst="rect">
            <a:avLst/>
          </a:prstGeom>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7516495" cy="316865"/>
          </a:xfrm>
        </p:spPr>
        <p:txBody>
          <a:bodyPr/>
          <a:lstStyle/>
          <a:p>
            <a:pPr>
              <a:lnSpc>
                <a:spcPct val="100000"/>
              </a:lnSpc>
            </a:pPr>
            <a:r>
              <a:rPr dirty="0" smtClean="0"/>
              <a:t>生产流程</a:t>
            </a:r>
            <a:r>
              <a:rPr dirty="0" smtClean="0"/>
              <a:t>概览</a:t>
            </a:r>
            <a:endParaRPr dirty="0" smtClean="0"/>
          </a:p>
        </p:txBody>
      </p:sp>
      <p:pic>
        <p:nvPicPr>
          <p:cNvPr id="3" name="图片 2"/>
          <p:cNvPicPr>
            <a:picLocks noChangeAspect="1"/>
          </p:cNvPicPr>
          <p:nvPr/>
        </p:nvPicPr>
        <p:blipFill>
          <a:blip r:embed="rId1"/>
          <a:stretch>
            <a:fillRect/>
          </a:stretch>
        </p:blipFill>
        <p:spPr>
          <a:xfrm>
            <a:off x="190500" y="1125220"/>
            <a:ext cx="11817350" cy="5576570"/>
          </a:xfrm>
          <a:prstGeom prst="rect">
            <a:avLst/>
          </a:prstGeom>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7516495" cy="316865"/>
          </a:xfrm>
        </p:spPr>
        <p:txBody>
          <a:bodyPr/>
          <a:lstStyle/>
          <a:p>
            <a:pPr>
              <a:lnSpc>
                <a:spcPct val="100000"/>
              </a:lnSpc>
            </a:pPr>
            <a:r>
              <a:rPr dirty="0" smtClean="0"/>
              <a:t>生产流程</a:t>
            </a:r>
            <a:r>
              <a:rPr dirty="0" smtClean="0"/>
              <a:t>概览</a:t>
            </a:r>
            <a:endParaRPr dirty="0" smtClean="0"/>
          </a:p>
        </p:txBody>
      </p:sp>
      <p:pic>
        <p:nvPicPr>
          <p:cNvPr id="2" name="图片 1"/>
          <p:cNvPicPr>
            <a:picLocks noChangeAspect="1"/>
          </p:cNvPicPr>
          <p:nvPr/>
        </p:nvPicPr>
        <p:blipFill>
          <a:blip r:embed="rId1"/>
          <a:stretch>
            <a:fillRect/>
          </a:stretch>
        </p:blipFill>
        <p:spPr>
          <a:xfrm>
            <a:off x="262572" y="1268730"/>
            <a:ext cx="11658600" cy="5448300"/>
          </a:xfrm>
          <a:prstGeom prst="rect">
            <a:avLst/>
          </a:prstGeom>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7516495" cy="316865"/>
          </a:xfrm>
        </p:spPr>
        <p:txBody>
          <a:bodyPr/>
          <a:lstStyle/>
          <a:p>
            <a:pPr>
              <a:lnSpc>
                <a:spcPct val="100000"/>
              </a:lnSpc>
            </a:pPr>
            <a:r>
              <a:rPr dirty="0" smtClean="0"/>
              <a:t>叠片和</a:t>
            </a:r>
            <a:r>
              <a:rPr dirty="0" smtClean="0"/>
              <a:t>卷绕</a:t>
            </a:r>
            <a:endParaRPr dirty="0" smtClean="0"/>
          </a:p>
        </p:txBody>
      </p:sp>
      <p:graphicFrame>
        <p:nvGraphicFramePr>
          <p:cNvPr id="24" name="表格 23"/>
          <p:cNvGraphicFramePr/>
          <p:nvPr/>
        </p:nvGraphicFramePr>
        <p:xfrm>
          <a:off x="1126490" y="1916430"/>
          <a:ext cx="8054340" cy="2666365"/>
        </p:xfrm>
        <a:graphic>
          <a:graphicData uri="http://schemas.openxmlformats.org/drawingml/2006/table">
            <a:tbl>
              <a:tblPr firstRow="1" bandRow="1">
                <a:tableStyleId>{5C22544A-7EE6-4342-B048-85BDC9FD1C3A}</a:tableStyleId>
              </a:tblPr>
              <a:tblGrid>
                <a:gridCol w="1240155"/>
                <a:gridCol w="1240790"/>
                <a:gridCol w="2216150"/>
                <a:gridCol w="3357245"/>
              </a:tblGrid>
              <a:tr h="381000">
                <a:tc>
                  <a:txBody>
                    <a:bodyPr/>
                    <a:p>
                      <a:pPr algn="ctr">
                        <a:buNone/>
                      </a:pPr>
                      <a:r>
                        <a:rPr lang="zh-CN" altLang="en-US" sz="1400" b="1">
                          <a:solidFill>
                            <a:schemeClr val="tx1"/>
                          </a:solidFill>
                          <a:latin typeface="微软雅黑 Light" panose="020B0502040204020203" pitchFamily="34" charset="-122"/>
                          <a:ea typeface="微软雅黑 Light" panose="020B0502040204020203" pitchFamily="34" charset="-122"/>
                        </a:rPr>
                        <a:t>工艺</a:t>
                      </a:r>
                      <a:endParaRPr lang="zh-CN" altLang="en-US" sz="1400" b="1">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ctr">
                        <a:buNone/>
                      </a:pPr>
                      <a:endParaRPr lang="zh-CN" altLang="en-US" sz="1400" b="1">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ctr">
                        <a:buNone/>
                      </a:pPr>
                      <a:r>
                        <a:rPr lang="zh-CN" altLang="en-US" sz="1400" b="1">
                          <a:solidFill>
                            <a:schemeClr val="tx1"/>
                          </a:solidFill>
                          <a:latin typeface="微软雅黑 Light" panose="020B0502040204020203" pitchFamily="34" charset="-122"/>
                          <a:ea typeface="微软雅黑 Light" panose="020B0502040204020203" pitchFamily="34" charset="-122"/>
                        </a:rPr>
                        <a:t>优点</a:t>
                      </a:r>
                      <a:endParaRPr lang="zh-CN" altLang="en-US" sz="1400" b="1">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ctr">
                        <a:buNone/>
                      </a:pPr>
                      <a:r>
                        <a:rPr lang="zh-CN" altLang="en-US" sz="1400" b="1">
                          <a:solidFill>
                            <a:schemeClr val="tx1"/>
                          </a:solidFill>
                          <a:latin typeface="微软雅黑 Light" panose="020B0502040204020203" pitchFamily="34" charset="-122"/>
                          <a:ea typeface="微软雅黑 Light" panose="020B0502040204020203" pitchFamily="34" charset="-122"/>
                        </a:rPr>
                        <a:t>缺点</a:t>
                      </a:r>
                      <a:endParaRPr lang="zh-CN" altLang="en-US" sz="1400" b="1">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r h="1584960">
                <a:tc>
                  <a:txBody>
                    <a:bodyPr/>
                    <a:p>
                      <a:pPr algn="ctr">
                        <a:buNone/>
                      </a:pPr>
                      <a:r>
                        <a:rPr lang="zh-CN" altLang="en-US" sz="1400" b="0">
                          <a:solidFill>
                            <a:schemeClr val="tx1"/>
                          </a:solidFill>
                          <a:latin typeface="微软雅黑 Light" panose="020B0502040204020203" pitchFamily="34" charset="-122"/>
                          <a:ea typeface="微软雅黑 Light" panose="020B0502040204020203" pitchFamily="34" charset="-122"/>
                          <a:cs typeface="微软雅黑 Light" panose="020B0502040204020203" pitchFamily="34" charset="-122"/>
                        </a:rPr>
                        <a:t>叠片</a:t>
                      </a:r>
                      <a:endParaRPr lang="zh-CN" altLang="en-US" sz="1400" b="0">
                        <a:solidFill>
                          <a:schemeClr val="tx1"/>
                        </a:solidFill>
                        <a:latin typeface="微软雅黑 Light" panose="020B0502040204020203" pitchFamily="34" charset="-122"/>
                        <a:ea typeface="微软雅黑 Light" panose="020B0502040204020203" pitchFamily="34" charset="-122"/>
                        <a:cs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ctr">
                        <a:buNone/>
                      </a:pPr>
                      <a:endParaRPr lang="en-US" altLang="zh-CN" sz="1400" b="0">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l">
                        <a:buNone/>
                      </a:pPr>
                      <a:r>
                        <a:rPr lang="zh-CN" altLang="en-US" sz="1400" b="0">
                          <a:solidFill>
                            <a:schemeClr val="tx1"/>
                          </a:solidFill>
                          <a:latin typeface="微软雅黑 Light" panose="020B0502040204020203" pitchFamily="34" charset="-122"/>
                          <a:ea typeface="微软雅黑 Light" panose="020B0502040204020203" pitchFamily="34" charset="-122"/>
                        </a:rPr>
                        <a:t>能量密度高；（卷绕有弧度，空间利用率</a:t>
                      </a:r>
                      <a:r>
                        <a:rPr lang="zh-CN" altLang="en-US" sz="1400" b="0">
                          <a:solidFill>
                            <a:schemeClr val="tx1"/>
                          </a:solidFill>
                          <a:latin typeface="微软雅黑 Light" panose="020B0502040204020203" pitchFamily="34" charset="-122"/>
                          <a:ea typeface="微软雅黑 Light" panose="020B0502040204020203" pitchFamily="34" charset="-122"/>
                        </a:rPr>
                        <a:t>低）</a:t>
                      </a:r>
                      <a:endParaRPr lang="zh-CN" altLang="en-US" sz="1400" b="0">
                        <a:solidFill>
                          <a:schemeClr val="tx1"/>
                        </a:solidFill>
                        <a:latin typeface="微软雅黑 Light" panose="020B0502040204020203" pitchFamily="34" charset="-122"/>
                        <a:ea typeface="微软雅黑 Light" panose="020B0502040204020203" pitchFamily="34" charset="-122"/>
                      </a:endParaRPr>
                    </a:p>
                    <a:p>
                      <a:pPr algn="l">
                        <a:buNone/>
                      </a:pPr>
                      <a:r>
                        <a:rPr lang="zh-CN" altLang="en-US" sz="1400" b="0">
                          <a:solidFill>
                            <a:schemeClr val="tx1"/>
                          </a:solidFill>
                          <a:latin typeface="微软雅黑 Light" panose="020B0502040204020203" pitchFamily="34" charset="-122"/>
                          <a:ea typeface="微软雅黑 Light" panose="020B0502040204020203" pitchFamily="34" charset="-122"/>
                        </a:rPr>
                        <a:t>内部结构稳定；（膨胀</a:t>
                      </a:r>
                      <a:r>
                        <a:rPr lang="zh-CN" altLang="en-US" sz="1400" b="0">
                          <a:solidFill>
                            <a:schemeClr val="tx1"/>
                          </a:solidFill>
                          <a:latin typeface="微软雅黑 Light" panose="020B0502040204020203" pitchFamily="34" charset="-122"/>
                          <a:ea typeface="微软雅黑 Light" panose="020B0502040204020203" pitchFamily="34" charset="-122"/>
                        </a:rPr>
                        <a:t>问题）</a:t>
                      </a:r>
                      <a:endParaRPr lang="zh-CN" altLang="en-US" sz="1400" b="0">
                        <a:solidFill>
                          <a:schemeClr val="tx1"/>
                        </a:solidFill>
                        <a:latin typeface="微软雅黑 Light" panose="020B0502040204020203" pitchFamily="34" charset="-122"/>
                        <a:ea typeface="微软雅黑 Light" panose="020B0502040204020203" pitchFamily="34" charset="-122"/>
                      </a:endParaRPr>
                    </a:p>
                    <a:p>
                      <a:pPr algn="l">
                        <a:buNone/>
                      </a:pPr>
                      <a:r>
                        <a:rPr lang="zh-CN" altLang="en-US" sz="1400" b="0">
                          <a:solidFill>
                            <a:schemeClr val="tx1"/>
                          </a:solidFill>
                          <a:latin typeface="微软雅黑 Light" panose="020B0502040204020203" pitchFamily="34" charset="-122"/>
                          <a:ea typeface="微软雅黑 Light" panose="020B0502040204020203" pitchFamily="34" charset="-122"/>
                        </a:rPr>
                        <a:t>安全性</a:t>
                      </a:r>
                      <a:r>
                        <a:rPr lang="zh-CN" altLang="en-US" sz="1400" b="0">
                          <a:solidFill>
                            <a:schemeClr val="tx1"/>
                          </a:solidFill>
                          <a:latin typeface="微软雅黑 Light" panose="020B0502040204020203" pitchFamily="34" charset="-122"/>
                          <a:ea typeface="微软雅黑 Light" panose="020B0502040204020203" pitchFamily="34" charset="-122"/>
                        </a:rPr>
                        <a:t>高；</a:t>
                      </a:r>
                      <a:endParaRPr lang="zh-CN" altLang="en-US" sz="1400" b="0">
                        <a:solidFill>
                          <a:schemeClr val="tx1"/>
                        </a:solidFill>
                        <a:latin typeface="微软雅黑 Light" panose="020B0502040204020203" pitchFamily="34" charset="-122"/>
                        <a:ea typeface="微软雅黑 Light" panose="020B0502040204020203" pitchFamily="34" charset="-122"/>
                      </a:endParaRPr>
                    </a:p>
                    <a:p>
                      <a:pPr algn="l">
                        <a:buNone/>
                      </a:pPr>
                      <a:r>
                        <a:rPr lang="zh-CN" altLang="en-US" sz="1400" b="0">
                          <a:solidFill>
                            <a:schemeClr val="tx1"/>
                          </a:solidFill>
                          <a:latin typeface="微软雅黑 Light" panose="020B0502040204020203" pitchFamily="34" charset="-122"/>
                          <a:ea typeface="微软雅黑 Light" panose="020B0502040204020203" pitchFamily="34" charset="-122"/>
                        </a:rPr>
                        <a:t>寿命</a:t>
                      </a:r>
                      <a:r>
                        <a:rPr lang="zh-CN" altLang="en-US" sz="1400" b="0">
                          <a:solidFill>
                            <a:schemeClr val="tx1"/>
                          </a:solidFill>
                          <a:latin typeface="微软雅黑 Light" panose="020B0502040204020203" pitchFamily="34" charset="-122"/>
                          <a:ea typeface="微软雅黑 Light" panose="020B0502040204020203" pitchFamily="34" charset="-122"/>
                        </a:rPr>
                        <a:t>更长；</a:t>
                      </a:r>
                      <a:endParaRPr lang="zh-CN" altLang="en-US" sz="1400" b="0">
                        <a:solidFill>
                          <a:schemeClr val="tx1"/>
                        </a:solidFill>
                        <a:latin typeface="微软雅黑 Light" panose="020B0502040204020203" pitchFamily="34" charset="-122"/>
                        <a:ea typeface="微软雅黑 Light" panose="020B0502040204020203" pitchFamily="34" charset="-122"/>
                      </a:endParaRPr>
                    </a:p>
                    <a:p>
                      <a:pPr algn="l">
                        <a:buNone/>
                      </a:pPr>
                      <a:endParaRPr lang="zh-CN" altLang="en-US" sz="1400" b="0">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marL="285750" indent="-285750" algn="l">
                        <a:buFont typeface="Wingdings" panose="05000000000000000000" charset="0"/>
                        <a:buChar char="p"/>
                      </a:pPr>
                      <a:r>
                        <a:rPr lang="zh-CN" altLang="en-US" sz="1400" b="0">
                          <a:solidFill>
                            <a:schemeClr val="tx1"/>
                          </a:solidFill>
                          <a:latin typeface="微软雅黑 Light" panose="020B0502040204020203" pitchFamily="34" charset="-122"/>
                          <a:ea typeface="微软雅黑 Light" panose="020B0502040204020203" pitchFamily="34" charset="-122"/>
                        </a:rPr>
                        <a:t>设备效率</a:t>
                      </a:r>
                      <a:r>
                        <a:rPr lang="zh-CN" altLang="en-US" sz="1400" b="0">
                          <a:solidFill>
                            <a:schemeClr val="tx1"/>
                          </a:solidFill>
                          <a:latin typeface="微软雅黑 Light" panose="020B0502040204020203" pitchFamily="34" charset="-122"/>
                          <a:ea typeface="微软雅黑 Light" panose="020B0502040204020203" pitchFamily="34" charset="-122"/>
                        </a:rPr>
                        <a:t>低；</a:t>
                      </a:r>
                      <a:endParaRPr lang="zh-CN" altLang="en-US" sz="1400" b="0">
                        <a:solidFill>
                          <a:schemeClr val="tx1"/>
                        </a:solidFill>
                        <a:latin typeface="微软雅黑 Light" panose="020B0502040204020203" pitchFamily="34" charset="-122"/>
                        <a:ea typeface="微软雅黑 Light" panose="020B0502040204020203" pitchFamily="34" charset="-122"/>
                      </a:endParaRPr>
                    </a:p>
                    <a:p>
                      <a:pPr marL="285750" indent="-285750" algn="l">
                        <a:buFont typeface="Wingdings" panose="05000000000000000000" charset="0"/>
                        <a:buChar char="p"/>
                      </a:pPr>
                      <a:r>
                        <a:rPr lang="zh-CN" altLang="en-US" sz="1400" b="0">
                          <a:solidFill>
                            <a:schemeClr val="tx1"/>
                          </a:solidFill>
                          <a:latin typeface="微软雅黑 Light" panose="020B0502040204020203" pitchFamily="34" charset="-122"/>
                          <a:ea typeface="微软雅黑 Light" panose="020B0502040204020203" pitchFamily="34" charset="-122"/>
                        </a:rPr>
                        <a:t>设备投资额</a:t>
                      </a:r>
                      <a:r>
                        <a:rPr lang="zh-CN" altLang="en-US" sz="1400" b="0">
                          <a:solidFill>
                            <a:schemeClr val="tx1"/>
                          </a:solidFill>
                          <a:latin typeface="微软雅黑 Light" panose="020B0502040204020203" pitchFamily="34" charset="-122"/>
                          <a:ea typeface="微软雅黑 Light" panose="020B0502040204020203" pitchFamily="34" charset="-122"/>
                        </a:rPr>
                        <a:t>高；</a:t>
                      </a:r>
                      <a:endParaRPr lang="zh-CN" altLang="en-US" sz="1400" b="0">
                        <a:solidFill>
                          <a:schemeClr val="tx1"/>
                        </a:solidFill>
                        <a:latin typeface="微软雅黑 Light" panose="020B0502040204020203" pitchFamily="34" charset="-122"/>
                        <a:ea typeface="微软雅黑 Light" panose="020B0502040204020203" pitchFamily="34" charset="-122"/>
                      </a:endParaRPr>
                    </a:p>
                    <a:p>
                      <a:pPr marL="285750" indent="-285750" algn="l">
                        <a:buFont typeface="Wingdings" panose="05000000000000000000" charset="0"/>
                        <a:buChar char="p"/>
                      </a:pPr>
                      <a:r>
                        <a:rPr lang="zh-CN" altLang="en-US" sz="1400" b="0">
                          <a:solidFill>
                            <a:schemeClr val="tx1"/>
                          </a:solidFill>
                          <a:latin typeface="微软雅黑 Light" panose="020B0502040204020203" pitchFamily="34" charset="-122"/>
                          <a:ea typeface="微软雅黑 Light" panose="020B0502040204020203" pitchFamily="34" charset="-122"/>
                        </a:rPr>
                        <a:t>良率</a:t>
                      </a:r>
                      <a:r>
                        <a:rPr lang="zh-CN" altLang="en-US" sz="1400" b="0">
                          <a:solidFill>
                            <a:schemeClr val="tx1"/>
                          </a:solidFill>
                          <a:latin typeface="微软雅黑 Light" panose="020B0502040204020203" pitchFamily="34" charset="-122"/>
                          <a:ea typeface="微软雅黑 Light" panose="020B0502040204020203" pitchFamily="34" charset="-122"/>
                        </a:rPr>
                        <a:t>低；</a:t>
                      </a:r>
                      <a:endParaRPr lang="zh-CN" altLang="en-US" sz="1400" b="0">
                        <a:solidFill>
                          <a:schemeClr val="tx1"/>
                        </a:solidFill>
                        <a:latin typeface="微软雅黑 Light" panose="020B0502040204020203" pitchFamily="34" charset="-122"/>
                        <a:ea typeface="微软雅黑 Light" panose="020B0502040204020203" pitchFamily="34" charset="-122"/>
                      </a:endParaRPr>
                    </a:p>
                    <a:p>
                      <a:pPr marL="285750" indent="-285750" algn="l">
                        <a:buFont typeface="Wingdings" panose="05000000000000000000" charset="0"/>
                        <a:buChar char="p"/>
                      </a:pPr>
                      <a:r>
                        <a:rPr lang="zh-CN" altLang="en-US" sz="1400" b="0">
                          <a:solidFill>
                            <a:schemeClr val="tx1"/>
                          </a:solidFill>
                          <a:latin typeface="微软雅黑 Light" panose="020B0502040204020203" pitchFamily="34" charset="-122"/>
                          <a:ea typeface="微软雅黑 Light" panose="020B0502040204020203" pitchFamily="34" charset="-122"/>
                        </a:rPr>
                        <a:t>切割的次数太多，毛刺</a:t>
                      </a:r>
                      <a:r>
                        <a:rPr lang="zh-CN" altLang="en-US" sz="1400" b="0">
                          <a:solidFill>
                            <a:schemeClr val="tx1"/>
                          </a:solidFill>
                          <a:latin typeface="微软雅黑 Light" panose="020B0502040204020203" pitchFamily="34" charset="-122"/>
                          <a:ea typeface="微软雅黑 Light" panose="020B0502040204020203" pitchFamily="34" charset="-122"/>
                        </a:rPr>
                        <a:t>多</a:t>
                      </a:r>
                      <a:endParaRPr lang="zh-CN" altLang="en-US" sz="1400" b="0">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r h="237490">
                <a:tc>
                  <a:txBody>
                    <a:bodyPr/>
                    <a:p>
                      <a:pPr algn="ctr">
                        <a:buNone/>
                      </a:pPr>
                      <a:r>
                        <a:rPr lang="zh-CN" altLang="en-US" sz="1400" b="0">
                          <a:solidFill>
                            <a:schemeClr val="tx1"/>
                          </a:solidFill>
                          <a:latin typeface="微软雅黑 Light" panose="020B0502040204020203" pitchFamily="34" charset="-122"/>
                          <a:ea typeface="微软雅黑 Light" panose="020B0502040204020203" pitchFamily="34" charset="-122"/>
                        </a:rPr>
                        <a:t>卷绕</a:t>
                      </a:r>
                      <a:endParaRPr lang="zh-CN" altLang="en-US" sz="1400" b="0">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ctr">
                        <a:buNone/>
                      </a:pPr>
                      <a:endParaRPr lang="en-US" altLang="zh-CN" sz="1400" b="0">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l">
                        <a:buNone/>
                      </a:pPr>
                      <a:endParaRPr lang="en-US" altLang="zh-CN" sz="1400" b="0">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marL="285750" indent="-285750" algn="l">
                        <a:buFont typeface="Wingdings" panose="05000000000000000000" charset="0"/>
                        <a:buChar char="p"/>
                      </a:pPr>
                      <a:endParaRPr lang="zh-CN" altLang="en-US" sz="1400" b="0">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r h="304800">
                <a:tc>
                  <a:txBody>
                    <a:bodyPr/>
                    <a:p>
                      <a:pPr algn="ctr">
                        <a:buNone/>
                      </a:pPr>
                      <a:endParaRPr lang="zh-CN" altLang="en-US" sz="1400" b="0">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ctr">
                        <a:buNone/>
                      </a:pPr>
                      <a:endParaRPr lang="en-US" altLang="zh-CN" sz="1400" b="0">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l">
                        <a:buNone/>
                      </a:pPr>
                      <a:endParaRPr lang="zh-CN" altLang="en-US" sz="1400" b="0">
                        <a:solidFill>
                          <a:srgbClr val="FF0000"/>
                        </a:solidFill>
                        <a:latin typeface="微软雅黑 Light" panose="020B0502040204020203" pitchFamily="34" charset="-122"/>
                        <a:ea typeface="微软雅黑 Light" panose="020B0502040204020203" pitchFamily="34" charset="-122"/>
                        <a:sym typeface="+mn-ea"/>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marL="285750" indent="-285750" algn="l">
                        <a:buFont typeface="Wingdings" panose="05000000000000000000" charset="0"/>
                        <a:buChar char="p"/>
                      </a:pPr>
                      <a:endParaRPr lang="zh-CN" altLang="en-US" sz="1400" b="0">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r h="158115">
                <a:tc>
                  <a:txBody>
                    <a:bodyPr/>
                    <a:p>
                      <a:pPr algn="ctr">
                        <a:buNone/>
                      </a:pPr>
                      <a:endParaRPr lang="zh-CN" altLang="en-US" sz="1400" b="0">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ctr">
                        <a:buNone/>
                      </a:pPr>
                      <a:endParaRPr lang="en-US" altLang="zh-CN" sz="1400" b="0">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l">
                        <a:buNone/>
                      </a:pPr>
                      <a:endParaRPr lang="en-US" altLang="zh-CN" sz="1400" b="0">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marL="285750" indent="-285750" algn="l">
                        <a:buFont typeface="Wingdings" panose="05000000000000000000" charset="0"/>
                        <a:buChar char="p"/>
                      </a:pPr>
                      <a:endParaRPr lang="zh-CN" altLang="en-US" sz="1400" b="0">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bl>
          </a:graphicData>
        </a:graphic>
      </p:graphicFrame>
      <p:sp>
        <p:nvSpPr>
          <p:cNvPr id="3" name="文本框 2"/>
          <p:cNvSpPr txBox="1"/>
          <p:nvPr/>
        </p:nvSpPr>
        <p:spPr>
          <a:xfrm>
            <a:off x="1031875" y="5805805"/>
            <a:ext cx="4276725" cy="589280"/>
          </a:xfrm>
          <a:prstGeom prst="rect">
            <a:avLst/>
          </a:prstGeom>
          <a:noFill/>
        </p:spPr>
        <p:txBody>
          <a:bodyPr wrap="square" rtlCol="0" anchor="t">
            <a:noAutofit/>
          </a:bodyPr>
          <a:p>
            <a:pPr lvl="0" algn="l">
              <a:buClrTx/>
              <a:buSzTx/>
              <a:buFont typeface="Wingdings" panose="05000000000000000000" charset="0"/>
            </a:pPr>
            <a:r>
              <a:rPr lang="zh-CN" altLang="en-US" sz="1200" dirty="0" smtClean="0">
                <a:latin typeface="微软雅黑 Light" panose="020B0502040204020203" pitchFamily="34" charset="-122"/>
                <a:ea typeface="微软雅黑 Light" panose="020B0502040204020203" pitchFamily="34" charset="-122"/>
                <a:sym typeface="+mn-ea"/>
              </a:rPr>
              <a:t>参考：</a:t>
            </a:r>
            <a:endParaRPr lang="zh-CN" altLang="en-US" sz="1200" dirty="0" smtClean="0">
              <a:latin typeface="微软雅黑 Light" panose="020B0502040204020203" pitchFamily="34" charset="-122"/>
              <a:ea typeface="微软雅黑 Light" panose="020B0502040204020203" pitchFamily="34" charset="-122"/>
              <a:sym typeface="+mn-ea"/>
            </a:endParaRPr>
          </a:p>
          <a:p>
            <a:pPr lvl="0" algn="l">
              <a:buClrTx/>
              <a:buSzTx/>
              <a:buFont typeface="Wingdings" panose="05000000000000000000" charset="0"/>
            </a:pPr>
            <a:r>
              <a:rPr lang="en-US" altLang="zh-CN" sz="1200" dirty="0" smtClean="0">
                <a:latin typeface="微软雅黑 Light" panose="020B0502040204020203" pitchFamily="34" charset="-122"/>
                <a:ea typeface="微软雅黑 Light" panose="020B0502040204020203" pitchFamily="34" charset="-122"/>
                <a:sym typeface="+mn-ea"/>
              </a:rPr>
              <a:t>[</a:t>
            </a:r>
            <a:r>
              <a:rPr lang="en-US" altLang="zh-CN" sz="1200" dirty="0" smtClean="0">
                <a:latin typeface="微软雅黑 Light" panose="020B0502040204020203" pitchFamily="34" charset="-122"/>
                <a:ea typeface="微软雅黑 Light" panose="020B0502040204020203" pitchFamily="34" charset="-122"/>
                <a:sym typeface="+mn-ea"/>
              </a:rPr>
              <a:t>1</a:t>
            </a:r>
            <a:r>
              <a:rPr lang="en-US" altLang="zh-CN" sz="1200" dirty="0" smtClean="0">
                <a:latin typeface="微软雅黑 Light" panose="020B0502040204020203" pitchFamily="34" charset="-122"/>
                <a:ea typeface="微软雅黑 Light" panose="020B0502040204020203" pitchFamily="34" charset="-122"/>
                <a:sym typeface="+mn-ea"/>
              </a:rPr>
              <a:t>] </a:t>
            </a:r>
            <a:r>
              <a:rPr lang="zh-CN" altLang="en-US" sz="1200" dirty="0" smtClean="0">
                <a:latin typeface="微软雅黑 Light" panose="020B0502040204020203" pitchFamily="34" charset="-122"/>
                <a:ea typeface="微软雅黑 Light" panose="020B0502040204020203" pitchFamily="34" charset="-122"/>
                <a:sym typeface="+mn-ea"/>
              </a:rPr>
              <a:t>https://www.youtube.com/watch?v=4eaDJa9NtEo</a:t>
            </a:r>
            <a:endParaRPr lang="zh-CN" altLang="en-US" sz="1200" dirty="0" smtClean="0">
              <a:latin typeface="微软雅黑 Light" panose="020B0502040204020203" pitchFamily="34" charset="-122"/>
              <a:ea typeface="微软雅黑 Light" panose="020B0502040204020203" pitchFamily="34" charset="-122"/>
              <a:sym typeface="+mn-ea"/>
            </a:endParaRPr>
          </a:p>
          <a:p>
            <a:pPr lvl="0" algn="l">
              <a:buClrTx/>
              <a:buSzTx/>
              <a:buFont typeface="Wingdings" panose="05000000000000000000" charset="0"/>
            </a:pPr>
            <a:r>
              <a:rPr lang="en-US" altLang="zh-CN" sz="1200" dirty="0" smtClean="0">
                <a:latin typeface="微软雅黑 Light" panose="020B0502040204020203" pitchFamily="34" charset="-122"/>
                <a:ea typeface="微软雅黑 Light" panose="020B0502040204020203" pitchFamily="34" charset="-122"/>
                <a:sym typeface="+mn-ea"/>
              </a:rPr>
              <a:t>[2] https://zhuanlan.zhihu.com/p/622138949</a:t>
            </a:r>
            <a:endParaRPr lang="en-US" altLang="zh-CN" sz="1200" dirty="0" smtClean="0">
              <a:latin typeface="微软雅黑 Light" panose="020B0502040204020203" pitchFamily="34" charset="-122"/>
              <a:ea typeface="微软雅黑 Light" panose="020B0502040204020203" pitchFamily="34" charset="-122"/>
              <a:sym typeface="+mn-ea"/>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2869565" cy="316865"/>
          </a:xfrm>
        </p:spPr>
        <p:txBody>
          <a:bodyPr/>
          <a:lstStyle/>
          <a:p>
            <a:pPr>
              <a:lnSpc>
                <a:spcPct val="100000"/>
              </a:lnSpc>
            </a:pPr>
            <a:r>
              <a:rPr lang="en-US" altLang="zh-CN" dirty="0" smtClean="0"/>
              <a:t>SOC</a:t>
            </a:r>
            <a:r>
              <a:rPr dirty="0" smtClean="0"/>
              <a:t>估算，</a:t>
            </a:r>
            <a:r>
              <a:rPr lang="en-US" altLang="zh-CN" dirty="0" smtClean="0"/>
              <a:t>Ah</a:t>
            </a:r>
            <a:r>
              <a:rPr dirty="0" smtClean="0"/>
              <a:t>积分法</a:t>
            </a:r>
            <a:endParaRPr dirty="0" smtClean="0"/>
          </a:p>
        </p:txBody>
      </p:sp>
      <p:sp>
        <p:nvSpPr>
          <p:cNvPr id="6" name="文本框 5"/>
          <p:cNvSpPr txBox="1"/>
          <p:nvPr/>
        </p:nvSpPr>
        <p:spPr>
          <a:xfrm>
            <a:off x="622300" y="908685"/>
            <a:ext cx="5434330" cy="2938145"/>
          </a:xfrm>
          <a:prstGeom prst="rect">
            <a:avLst/>
          </a:prstGeom>
          <a:noFill/>
        </p:spPr>
        <p:txBody>
          <a:bodyPr wrap="square" rtlCol="0">
            <a:noAutofit/>
          </a:bodyPr>
          <a:p>
            <a:pPr marL="285750" lvl="0" indent="-285750" algn="l">
              <a:lnSpc>
                <a:spcPct val="150000"/>
              </a:lnSpc>
              <a:buClrTx/>
              <a:buSzTx/>
              <a:buFont typeface="Wingdings" panose="05000000000000000000" charset="0"/>
              <a:buChar char="p"/>
            </a:pPr>
            <a:r>
              <a:rPr lang="en-US" sz="1400" dirty="0" smtClean="0">
                <a:highlight>
                  <a:srgbClr val="00FF00"/>
                </a:highlight>
                <a:latin typeface="微软雅黑 Light" panose="020B0502040204020203" pitchFamily="34" charset="-122"/>
                <a:ea typeface="微软雅黑 Light" panose="020B0502040204020203" pitchFamily="34" charset="-122"/>
                <a:sym typeface="+mn-ea"/>
              </a:rPr>
              <a:t>SOC</a:t>
            </a:r>
            <a:r>
              <a:rPr lang="zh-CN" altLang="en-US" sz="1400" dirty="0" smtClean="0">
                <a:highlight>
                  <a:srgbClr val="00FF00"/>
                </a:highlight>
                <a:latin typeface="微软雅黑 Light" panose="020B0502040204020203" pitchFamily="34" charset="-122"/>
                <a:ea typeface="微软雅黑 Light" panose="020B0502040204020203" pitchFamily="34" charset="-122"/>
                <a:sym typeface="+mn-ea"/>
              </a:rPr>
              <a:t>初始化</a:t>
            </a:r>
            <a:endParaRPr lang="zh-CN" altLang="en-US" sz="1400" dirty="0" smtClean="0">
              <a:highlight>
                <a:srgbClr val="00FF00"/>
              </a:highlight>
              <a:latin typeface="微软雅黑 Light" panose="020B0502040204020203" pitchFamily="34" charset="-122"/>
              <a:ea typeface="微软雅黑 Light" panose="020B0502040204020203" pitchFamily="34" charset="-122"/>
              <a:sym typeface="+mn-ea"/>
            </a:endParaRPr>
          </a:p>
          <a:p>
            <a:pPr lvl="0" indent="0" algn="l">
              <a:lnSpc>
                <a:spcPct val="150000"/>
              </a:lnSpc>
              <a:buClrTx/>
              <a:buSzTx/>
              <a:buFont typeface="Wingdings" panose="05000000000000000000" charset="0"/>
              <a:buNone/>
            </a:pPr>
            <a:r>
              <a:rPr lang="en-US" altLang="zh-CN" sz="1400" dirty="0" smtClean="0">
                <a:latin typeface="微软雅黑 Light" panose="020B0502040204020203" pitchFamily="34" charset="-122"/>
                <a:ea typeface="微软雅黑 Light" panose="020B0502040204020203" pitchFamily="34" charset="-122"/>
                <a:sym typeface="+mn-ea"/>
              </a:rPr>
              <a:t>1</a:t>
            </a:r>
            <a:r>
              <a:rPr lang="zh-CN" altLang="en-US" sz="1400" dirty="0" smtClean="0">
                <a:latin typeface="微软雅黑 Light" panose="020B0502040204020203" pitchFamily="34" charset="-122"/>
                <a:ea typeface="微软雅黑 Light" panose="020B0502040204020203" pitchFamily="34" charset="-122"/>
                <a:sym typeface="+mn-ea"/>
              </a:rPr>
              <a:t>）生命周期初始上电根据电芯</a:t>
            </a:r>
            <a:r>
              <a:rPr lang="zh-CN" altLang="en-US" sz="1400" dirty="0" smtClean="0">
                <a:latin typeface="微软雅黑 Light" panose="020B0502040204020203" pitchFamily="34" charset="-122"/>
                <a:ea typeface="微软雅黑 Light" panose="020B0502040204020203" pitchFamily="34" charset="-122"/>
                <a:sym typeface="+mn-ea"/>
              </a:rPr>
              <a:t>情况；</a:t>
            </a:r>
            <a:endParaRPr lang="zh-CN" altLang="en-US" sz="1400" dirty="0" smtClean="0">
              <a:latin typeface="微软雅黑 Light" panose="020B0502040204020203" pitchFamily="34" charset="-122"/>
              <a:ea typeface="微软雅黑 Light" panose="020B0502040204020203" pitchFamily="34" charset="-122"/>
              <a:sym typeface="+mn-ea"/>
            </a:endParaRPr>
          </a:p>
          <a:p>
            <a:pPr lvl="0" indent="0" algn="l">
              <a:lnSpc>
                <a:spcPct val="150000"/>
              </a:lnSpc>
              <a:buClrTx/>
              <a:buSzTx/>
              <a:buFont typeface="Wingdings" panose="05000000000000000000" charset="0"/>
              <a:buNone/>
            </a:pPr>
            <a:r>
              <a:rPr lang="en-US" altLang="zh-CN" sz="1400" dirty="0" smtClean="0">
                <a:latin typeface="微软雅黑 Light" panose="020B0502040204020203" pitchFamily="34" charset="-122"/>
                <a:ea typeface="微软雅黑 Light" panose="020B0502040204020203" pitchFamily="34" charset="-122"/>
                <a:sym typeface="+mn-ea"/>
              </a:rPr>
              <a:t>2</a:t>
            </a:r>
            <a:r>
              <a:rPr lang="zh-CN" altLang="en-US" sz="1400" dirty="0" smtClean="0">
                <a:latin typeface="微软雅黑 Light" panose="020B0502040204020203" pitchFamily="34" charset="-122"/>
                <a:ea typeface="微软雅黑 Light" panose="020B0502040204020203" pitchFamily="34" charset="-122"/>
                <a:sym typeface="+mn-ea"/>
              </a:rPr>
              <a:t>）长期未使用基于</a:t>
            </a:r>
            <a:r>
              <a:rPr lang="en-US" altLang="zh-CN" sz="1400" dirty="0" smtClean="0">
                <a:latin typeface="微软雅黑 Light" panose="020B0502040204020203" pitchFamily="34" charset="-122"/>
                <a:ea typeface="微软雅黑 Light" panose="020B0502040204020203" pitchFamily="34" charset="-122"/>
                <a:sym typeface="+mn-ea"/>
              </a:rPr>
              <a:t>OCV</a:t>
            </a:r>
            <a:r>
              <a:rPr lang="zh-CN" altLang="en-US" sz="1400" dirty="0" smtClean="0">
                <a:latin typeface="微软雅黑 Light" panose="020B0502040204020203" pitchFamily="34" charset="-122"/>
                <a:ea typeface="微软雅黑 Light" panose="020B0502040204020203" pitchFamily="34" charset="-122"/>
                <a:sym typeface="+mn-ea"/>
              </a:rPr>
              <a:t>进行</a:t>
            </a:r>
            <a:r>
              <a:rPr lang="zh-CN" altLang="en-US" sz="1400" dirty="0" smtClean="0">
                <a:latin typeface="微软雅黑 Light" panose="020B0502040204020203" pitchFamily="34" charset="-122"/>
                <a:ea typeface="微软雅黑 Light" panose="020B0502040204020203" pitchFamily="34" charset="-122"/>
                <a:sym typeface="+mn-ea"/>
              </a:rPr>
              <a:t>校准；</a:t>
            </a:r>
            <a:endParaRPr lang="zh-CN" altLang="en-US" sz="1400" dirty="0" smtClean="0">
              <a:latin typeface="微软雅黑 Light" panose="020B0502040204020203" pitchFamily="34" charset="-122"/>
              <a:ea typeface="微软雅黑 Light" panose="020B0502040204020203" pitchFamily="34" charset="-122"/>
              <a:sym typeface="+mn-ea"/>
            </a:endParaRPr>
          </a:p>
          <a:p>
            <a:pPr marL="285750" lvl="0" indent="-285750" algn="l">
              <a:lnSpc>
                <a:spcPct val="150000"/>
              </a:lnSpc>
              <a:buClrTx/>
              <a:buSzTx/>
              <a:buFont typeface="Wingdings" panose="05000000000000000000" charset="0"/>
              <a:buChar char="p"/>
            </a:pPr>
            <a:endParaRPr lang="zh-CN" altLang="en-US" sz="1400" dirty="0" smtClean="0">
              <a:highlight>
                <a:srgbClr val="000000">
                  <a:alpha val="0"/>
                </a:srgbClr>
              </a:highlight>
              <a:latin typeface="微软雅黑 Light" panose="020B0502040204020203" pitchFamily="34" charset="-122"/>
              <a:ea typeface="微软雅黑 Light" panose="020B0502040204020203" pitchFamily="34" charset="-122"/>
              <a:sym typeface="+mn-ea"/>
            </a:endParaRPr>
          </a:p>
          <a:p>
            <a:pPr marL="285750" lvl="0" indent="-285750" algn="l">
              <a:lnSpc>
                <a:spcPct val="150000"/>
              </a:lnSpc>
              <a:buClrTx/>
              <a:buSzTx/>
              <a:buFont typeface="Wingdings" panose="05000000000000000000" charset="0"/>
              <a:buChar char="p"/>
            </a:pPr>
            <a:r>
              <a:rPr lang="zh-CN" altLang="en-US" sz="1400" dirty="0" smtClean="0">
                <a:highlight>
                  <a:srgbClr val="00FF00"/>
                </a:highlight>
                <a:latin typeface="微软雅黑 Light" panose="020B0502040204020203" pitchFamily="34" charset="-122"/>
                <a:ea typeface="微软雅黑 Light" panose="020B0502040204020203" pitchFamily="34" charset="-122"/>
                <a:sym typeface="+mn-ea"/>
              </a:rPr>
              <a:t>电流积分</a:t>
            </a:r>
            <a:endParaRPr lang="zh-CN" altLang="en-US" sz="1400" dirty="0" smtClean="0">
              <a:highlight>
                <a:srgbClr val="00FF00"/>
              </a:highlight>
              <a:latin typeface="微软雅黑 Light" panose="020B0502040204020203" pitchFamily="34" charset="-122"/>
              <a:ea typeface="微软雅黑 Light" panose="020B0502040204020203" pitchFamily="34" charset="-122"/>
              <a:sym typeface="+mn-ea"/>
            </a:endParaRPr>
          </a:p>
          <a:p>
            <a:pPr lvl="0" indent="0" algn="l">
              <a:lnSpc>
                <a:spcPct val="150000"/>
              </a:lnSpc>
              <a:buClrTx/>
              <a:buSzTx/>
              <a:buFont typeface="Wingdings" panose="05000000000000000000" charset="0"/>
              <a:buNone/>
            </a:pPr>
            <a:r>
              <a:rPr lang="en-US" altLang="zh-CN" sz="1400" dirty="0" smtClean="0">
                <a:highlight>
                  <a:srgbClr val="000000">
                    <a:alpha val="0"/>
                  </a:srgbClr>
                </a:highlight>
                <a:latin typeface="微软雅黑 Light" panose="020B0502040204020203" pitchFamily="34" charset="-122"/>
                <a:ea typeface="微软雅黑 Light" panose="020B0502040204020203" pitchFamily="34" charset="-122"/>
                <a:sym typeface="+mn-ea"/>
              </a:rPr>
              <a:t>1</a:t>
            </a:r>
            <a:r>
              <a:rPr lang="zh-CN" altLang="en-US" sz="1400" dirty="0" smtClean="0">
                <a:highlight>
                  <a:srgbClr val="000000">
                    <a:alpha val="0"/>
                  </a:srgbClr>
                </a:highlight>
                <a:latin typeface="微软雅黑 Light" panose="020B0502040204020203" pitchFamily="34" charset="-122"/>
                <a:ea typeface="微软雅黑 Light" panose="020B0502040204020203" pitchFamily="34" charset="-122"/>
                <a:sym typeface="+mn-ea"/>
              </a:rPr>
              <a:t>）常规</a:t>
            </a:r>
            <a:r>
              <a:rPr lang="en-US" altLang="zh-CN" sz="1400" dirty="0" smtClean="0">
                <a:highlight>
                  <a:srgbClr val="000000">
                    <a:alpha val="0"/>
                  </a:srgbClr>
                </a:highlight>
                <a:latin typeface="微软雅黑 Light" panose="020B0502040204020203" pitchFamily="34" charset="-122"/>
                <a:ea typeface="微软雅黑 Light" panose="020B0502040204020203" pitchFamily="34" charset="-122"/>
                <a:sym typeface="+mn-ea"/>
              </a:rPr>
              <a:t>AH</a:t>
            </a:r>
            <a:r>
              <a:rPr lang="zh-CN" altLang="en-US" sz="1400" dirty="0" smtClean="0">
                <a:highlight>
                  <a:srgbClr val="000000">
                    <a:alpha val="0"/>
                  </a:srgbClr>
                </a:highlight>
                <a:latin typeface="微软雅黑 Light" panose="020B0502040204020203" pitchFamily="34" charset="-122"/>
                <a:ea typeface="微软雅黑 Light" panose="020B0502040204020203" pitchFamily="34" charset="-122"/>
                <a:sym typeface="+mn-ea"/>
              </a:rPr>
              <a:t>积分；</a:t>
            </a:r>
            <a:endParaRPr lang="zh-CN" altLang="en-US" sz="1400" dirty="0" smtClean="0">
              <a:highlight>
                <a:srgbClr val="000000">
                  <a:alpha val="0"/>
                </a:srgbClr>
              </a:highlight>
              <a:latin typeface="微软雅黑 Light" panose="020B0502040204020203" pitchFamily="34" charset="-122"/>
              <a:ea typeface="微软雅黑 Light" panose="020B0502040204020203" pitchFamily="34" charset="-122"/>
              <a:sym typeface="+mn-ea"/>
            </a:endParaRPr>
          </a:p>
          <a:p>
            <a:pPr lvl="0" indent="0" algn="l">
              <a:lnSpc>
                <a:spcPct val="150000"/>
              </a:lnSpc>
              <a:buClrTx/>
              <a:buSzTx/>
              <a:buFont typeface="Wingdings" panose="05000000000000000000" charset="0"/>
              <a:buNone/>
            </a:pPr>
            <a:r>
              <a:rPr lang="en-US" altLang="zh-CN" sz="1400" dirty="0" smtClean="0">
                <a:highlight>
                  <a:srgbClr val="000000">
                    <a:alpha val="0"/>
                  </a:srgbClr>
                </a:highlight>
                <a:latin typeface="微软雅黑 Light" panose="020B0502040204020203" pitchFamily="34" charset="-122"/>
                <a:ea typeface="微软雅黑 Light" panose="020B0502040204020203" pitchFamily="34" charset="-122"/>
                <a:sym typeface="+mn-ea"/>
              </a:rPr>
              <a:t>2</a:t>
            </a:r>
            <a:r>
              <a:rPr lang="zh-CN" altLang="en-US" sz="1400" dirty="0" smtClean="0">
                <a:highlight>
                  <a:srgbClr val="000000">
                    <a:alpha val="0"/>
                  </a:srgbClr>
                </a:highlight>
                <a:latin typeface="微软雅黑 Light" panose="020B0502040204020203" pitchFamily="34" charset="-122"/>
                <a:ea typeface="微软雅黑 Light" panose="020B0502040204020203" pitchFamily="34" charset="-122"/>
                <a:sym typeface="+mn-ea"/>
              </a:rPr>
              <a:t>）范围只能到</a:t>
            </a:r>
            <a:r>
              <a:rPr lang="en-US" altLang="zh-CN" sz="1400" dirty="0" smtClean="0">
                <a:highlight>
                  <a:srgbClr val="000000">
                    <a:alpha val="0"/>
                  </a:srgbClr>
                </a:highlight>
                <a:latin typeface="微软雅黑 Light" panose="020B0502040204020203" pitchFamily="34" charset="-122"/>
                <a:ea typeface="微软雅黑 Light" panose="020B0502040204020203" pitchFamily="34" charset="-122"/>
                <a:sym typeface="+mn-ea"/>
              </a:rPr>
              <a:t>99</a:t>
            </a:r>
            <a:r>
              <a:rPr lang="zh-CN" altLang="en-US" sz="1400" dirty="0" smtClean="0">
                <a:highlight>
                  <a:srgbClr val="000000">
                    <a:alpha val="0"/>
                  </a:srgbClr>
                </a:highlight>
                <a:latin typeface="微软雅黑 Light" panose="020B0502040204020203" pitchFamily="34" charset="-122"/>
                <a:ea typeface="微软雅黑 Light" panose="020B0502040204020203" pitchFamily="34" charset="-122"/>
                <a:sym typeface="+mn-ea"/>
              </a:rPr>
              <a:t>，要满足特定条件才能</a:t>
            </a:r>
            <a:r>
              <a:rPr lang="zh-CN" altLang="en-US" sz="1400" dirty="0" smtClean="0">
                <a:highlight>
                  <a:srgbClr val="000000">
                    <a:alpha val="0"/>
                  </a:srgbClr>
                </a:highlight>
                <a:latin typeface="微软雅黑 Light" panose="020B0502040204020203" pitchFamily="34" charset="-122"/>
                <a:ea typeface="微软雅黑 Light" panose="020B0502040204020203" pitchFamily="34" charset="-122"/>
                <a:sym typeface="+mn-ea"/>
              </a:rPr>
              <a:t>突破；</a:t>
            </a:r>
            <a:endParaRPr lang="zh-CN" altLang="en-US" sz="1400" dirty="0" smtClean="0">
              <a:highlight>
                <a:srgbClr val="000000">
                  <a:alpha val="0"/>
                </a:srgbClr>
              </a:highlight>
              <a:latin typeface="微软雅黑 Light" panose="020B0502040204020203" pitchFamily="34" charset="-122"/>
              <a:ea typeface="微软雅黑 Light" panose="020B0502040204020203" pitchFamily="34" charset="-122"/>
              <a:sym typeface="+mn-ea"/>
            </a:endParaRPr>
          </a:p>
          <a:p>
            <a:pPr lvl="0" indent="0" algn="l">
              <a:lnSpc>
                <a:spcPct val="150000"/>
              </a:lnSpc>
              <a:buClrTx/>
              <a:buSzTx/>
              <a:buFont typeface="Wingdings" panose="05000000000000000000" charset="0"/>
              <a:buNone/>
            </a:pPr>
            <a:r>
              <a:rPr lang="en-US" altLang="zh-CN" sz="1400" dirty="0" smtClean="0">
                <a:highlight>
                  <a:srgbClr val="000000">
                    <a:alpha val="0"/>
                  </a:srgbClr>
                </a:highlight>
                <a:latin typeface="微软雅黑 Light" panose="020B0502040204020203" pitchFamily="34" charset="-122"/>
                <a:ea typeface="微软雅黑 Light" panose="020B0502040204020203" pitchFamily="34" charset="-122"/>
                <a:sym typeface="+mn-ea"/>
              </a:rPr>
              <a:t>3</a:t>
            </a:r>
            <a:r>
              <a:rPr lang="zh-CN" altLang="en-US" sz="1400" dirty="0" smtClean="0">
                <a:highlight>
                  <a:srgbClr val="000000">
                    <a:alpha val="0"/>
                  </a:srgbClr>
                </a:highlight>
                <a:latin typeface="微软雅黑 Light" panose="020B0502040204020203" pitchFamily="34" charset="-122"/>
                <a:ea typeface="微软雅黑 Light" panose="020B0502040204020203" pitchFamily="34" charset="-122"/>
                <a:sym typeface="+mn-ea"/>
              </a:rPr>
              <a:t>）不充不放的小电流工况下根据损耗测试进行补偿，</a:t>
            </a:r>
            <a:r>
              <a:rPr lang="zh-CN" altLang="en-US" sz="1400" dirty="0" smtClean="0">
                <a:highlight>
                  <a:srgbClr val="FFFF00"/>
                </a:highlight>
                <a:latin typeface="微软雅黑 Light" panose="020B0502040204020203" pitchFamily="34" charset="-122"/>
                <a:ea typeface="微软雅黑 Light" panose="020B0502040204020203" pitchFamily="34" charset="-122"/>
                <a:sym typeface="+mn-ea"/>
              </a:rPr>
              <a:t>考虑此时电流采样不准</a:t>
            </a:r>
            <a:r>
              <a:rPr lang="zh-CN" altLang="en-US" sz="1400" dirty="0" smtClean="0">
                <a:highlight>
                  <a:srgbClr val="000000">
                    <a:alpha val="0"/>
                  </a:srgbClr>
                </a:highlight>
                <a:latin typeface="微软雅黑 Light" panose="020B0502040204020203" pitchFamily="34" charset="-122"/>
                <a:ea typeface="微软雅黑 Light" panose="020B0502040204020203" pitchFamily="34" charset="-122"/>
                <a:sym typeface="+mn-ea"/>
              </a:rPr>
              <a:t>；</a:t>
            </a:r>
            <a:endParaRPr lang="zh-CN" altLang="en-US" sz="1400" dirty="0" smtClean="0">
              <a:highlight>
                <a:srgbClr val="000000">
                  <a:alpha val="0"/>
                </a:srgbClr>
              </a:highlight>
              <a:latin typeface="微软雅黑 Light" panose="020B0502040204020203" pitchFamily="34" charset="-122"/>
              <a:ea typeface="微软雅黑 Light" panose="020B0502040204020203" pitchFamily="34" charset="-122"/>
              <a:sym typeface="+mn-ea"/>
            </a:endParaRPr>
          </a:p>
        </p:txBody>
      </p:sp>
      <p:pic>
        <p:nvPicPr>
          <p:cNvPr id="2" name="图片 1"/>
          <p:cNvPicPr>
            <a:picLocks noChangeAspect="1"/>
          </p:cNvPicPr>
          <p:nvPr/>
        </p:nvPicPr>
        <p:blipFill>
          <a:blip r:embed="rId1"/>
          <a:stretch>
            <a:fillRect/>
          </a:stretch>
        </p:blipFill>
        <p:spPr>
          <a:xfrm>
            <a:off x="6454775" y="3213100"/>
            <a:ext cx="5000625" cy="1433513"/>
          </a:xfrm>
          <a:prstGeom prst="rect">
            <a:avLst/>
          </a:prstGeom>
          <a:ln>
            <a:solidFill>
              <a:srgbClr val="FFC000"/>
            </a:solidFill>
          </a:ln>
        </p:spPr>
      </p:pic>
      <p:pic>
        <p:nvPicPr>
          <p:cNvPr id="9" name="图片 1"/>
          <p:cNvPicPr>
            <a:picLocks noChangeAspect="1"/>
          </p:cNvPicPr>
          <p:nvPr/>
        </p:nvPicPr>
        <p:blipFill>
          <a:blip r:embed="rId2"/>
          <a:stretch>
            <a:fillRect/>
          </a:stretch>
        </p:blipFill>
        <p:spPr>
          <a:xfrm>
            <a:off x="7103427" y="4869180"/>
            <a:ext cx="3493008" cy="1147572"/>
          </a:xfrm>
          <a:prstGeom prst="rect">
            <a:avLst/>
          </a:prstGeom>
          <a:noFill/>
          <a:ln>
            <a:noFill/>
          </a:ln>
        </p:spPr>
      </p:pic>
      <p:sp>
        <p:nvSpPr>
          <p:cNvPr id="3" name="文本框 2"/>
          <p:cNvSpPr txBox="1"/>
          <p:nvPr/>
        </p:nvSpPr>
        <p:spPr>
          <a:xfrm>
            <a:off x="694690" y="6381750"/>
            <a:ext cx="3507105" cy="365760"/>
          </a:xfrm>
          <a:prstGeom prst="rect">
            <a:avLst/>
          </a:prstGeom>
          <a:noFill/>
        </p:spPr>
        <p:txBody>
          <a:bodyPr wrap="square" rtlCol="0">
            <a:noAutofit/>
          </a:bodyPr>
          <a:p>
            <a:pPr lvl="0" indent="0" algn="l">
              <a:lnSpc>
                <a:spcPct val="150000"/>
              </a:lnSpc>
              <a:buClrTx/>
              <a:buSzTx/>
              <a:buFont typeface="Wingdings" panose="05000000000000000000" charset="0"/>
              <a:buNone/>
            </a:pPr>
            <a:r>
              <a:rPr lang="zh-CN" altLang="en-US" sz="1200" b="1" i="1" dirty="0" smtClean="0">
                <a:highlight>
                  <a:srgbClr val="000000">
                    <a:alpha val="0"/>
                  </a:srgbClr>
                </a:highlight>
                <a:latin typeface="微软雅黑 Light" panose="020B0502040204020203" pitchFamily="34" charset="-122"/>
                <a:ea typeface="微软雅黑 Light" panose="020B0502040204020203" pitchFamily="34" charset="-122"/>
                <a:sym typeface="+mn-ea"/>
              </a:rPr>
              <a:t>参考《1500V电池智能管理模块软件设计方案》</a:t>
            </a:r>
            <a:endParaRPr lang="zh-CN" altLang="en-US" sz="1200" b="1" i="1" dirty="0" smtClean="0">
              <a:highlight>
                <a:srgbClr val="000000">
                  <a:alpha val="0"/>
                </a:srgbClr>
              </a:highlight>
              <a:latin typeface="微软雅黑 Light" panose="020B0502040204020203" pitchFamily="34" charset="-122"/>
              <a:ea typeface="微软雅黑 Light" panose="020B0502040204020203" pitchFamily="34" charset="-122"/>
              <a:sym typeface="+mn-ea"/>
            </a:endParaRPr>
          </a:p>
        </p:txBody>
      </p:sp>
      <p:pic>
        <p:nvPicPr>
          <p:cNvPr id="4" name="图片 3"/>
          <p:cNvPicPr>
            <a:picLocks noChangeAspect="1"/>
          </p:cNvPicPr>
          <p:nvPr/>
        </p:nvPicPr>
        <p:blipFill>
          <a:blip r:embed="rId3"/>
          <a:stretch>
            <a:fillRect/>
          </a:stretch>
        </p:blipFill>
        <p:spPr>
          <a:xfrm>
            <a:off x="6454775" y="894080"/>
            <a:ext cx="5024438" cy="2181225"/>
          </a:xfrm>
          <a:prstGeom prst="rect">
            <a:avLst/>
          </a:prstGeom>
          <a:ln>
            <a:solidFill>
              <a:srgbClr val="3A70D3"/>
            </a:solidFill>
          </a:ln>
        </p:spPr>
      </p:pic>
      <p:cxnSp>
        <p:nvCxnSpPr>
          <p:cNvPr id="7" name="直接箭头连接符 6"/>
          <p:cNvCxnSpPr>
            <a:endCxn id="4" idx="1"/>
          </p:cNvCxnSpPr>
          <p:nvPr/>
        </p:nvCxnSpPr>
        <p:spPr>
          <a:xfrm>
            <a:off x="3511550" y="1814195"/>
            <a:ext cx="2943225" cy="170815"/>
          </a:xfrm>
          <a:prstGeom prst="straightConnector1">
            <a:avLst/>
          </a:prstGeom>
          <a:ln w="6350">
            <a:solidFill>
              <a:srgbClr val="FF0000"/>
            </a:solidFill>
            <a:tailEnd type="arrow"/>
          </a:ln>
        </p:spPr>
        <p:style>
          <a:lnRef idx="2">
            <a:schemeClr val="accent1"/>
          </a:lnRef>
          <a:fillRef idx="0">
            <a:srgbClr val="FFFFFF"/>
          </a:fillRef>
          <a:effectRef idx="0">
            <a:srgbClr val="FFFFFF"/>
          </a:effectRef>
          <a:fontRef idx="minor">
            <a:schemeClr val="tx1"/>
          </a:fontRef>
        </p:style>
      </p:cxnSp>
      <p:cxnSp>
        <p:nvCxnSpPr>
          <p:cNvPr id="8" name="直接箭头连接符 7"/>
          <p:cNvCxnSpPr>
            <a:endCxn id="2" idx="1"/>
          </p:cNvCxnSpPr>
          <p:nvPr/>
        </p:nvCxnSpPr>
        <p:spPr>
          <a:xfrm>
            <a:off x="2062480" y="2709545"/>
            <a:ext cx="4392295" cy="1220470"/>
          </a:xfrm>
          <a:prstGeom prst="straightConnector1">
            <a:avLst/>
          </a:prstGeom>
          <a:ln w="6350">
            <a:solidFill>
              <a:srgbClr val="FF0000"/>
            </a:solidFill>
            <a:tailEnd type="arrow"/>
          </a:ln>
        </p:spPr>
        <p:style>
          <a:lnRef idx="2">
            <a:schemeClr val="accent1"/>
          </a:lnRef>
          <a:fillRef idx="0">
            <a:srgbClr val="FFFFFF"/>
          </a:fillRef>
          <a:effectRef idx="0">
            <a:srgbClr val="FFFFFF"/>
          </a:effectRef>
          <a:fontRef idx="minor">
            <a:schemeClr val="tx1"/>
          </a:fontRef>
        </p:style>
      </p:cxnSp>
      <p:sp>
        <p:nvSpPr>
          <p:cNvPr id="10" name="文本框 9"/>
          <p:cNvSpPr txBox="1"/>
          <p:nvPr/>
        </p:nvSpPr>
        <p:spPr>
          <a:xfrm>
            <a:off x="6814820" y="363855"/>
            <a:ext cx="3507105" cy="365760"/>
          </a:xfrm>
          <a:prstGeom prst="rect">
            <a:avLst/>
          </a:prstGeom>
          <a:noFill/>
        </p:spPr>
        <p:txBody>
          <a:bodyPr wrap="square" rtlCol="0">
            <a:noAutofit/>
          </a:bodyPr>
          <a:p>
            <a:pPr lvl="0" indent="0" algn="l">
              <a:lnSpc>
                <a:spcPct val="150000"/>
              </a:lnSpc>
              <a:buClrTx/>
              <a:buSzTx/>
              <a:buFont typeface="Wingdings" panose="05000000000000000000" charset="0"/>
              <a:buNone/>
            </a:pPr>
            <a:r>
              <a:rPr lang="zh-CN" altLang="en-US" sz="1200" b="1" i="1" dirty="0" smtClean="0">
                <a:highlight>
                  <a:srgbClr val="000000">
                    <a:alpha val="0"/>
                  </a:srgbClr>
                </a:highlight>
                <a:latin typeface="微软雅黑 Light" panose="020B0502040204020203" pitchFamily="34" charset="-122"/>
                <a:ea typeface="微软雅黑 Light" panose="020B0502040204020203" pitchFamily="34" charset="-122"/>
                <a:sym typeface="+mn-ea"/>
              </a:rPr>
              <a:t>参考《1500V电池智能管理模块软件设计方案》</a:t>
            </a:r>
            <a:endParaRPr lang="zh-CN" altLang="en-US" sz="1200" b="1" i="1" dirty="0" smtClean="0">
              <a:highlight>
                <a:srgbClr val="000000">
                  <a:alpha val="0"/>
                </a:srgbClr>
              </a:highlight>
              <a:latin typeface="微软雅黑 Light" panose="020B0502040204020203" pitchFamily="34" charset="-122"/>
              <a:ea typeface="微软雅黑 Light" panose="020B0502040204020203" pitchFamily="34" charset="-122"/>
              <a:sym typeface="+mn-ea"/>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5495290" cy="316865"/>
          </a:xfrm>
        </p:spPr>
        <p:txBody>
          <a:bodyPr/>
          <a:lstStyle/>
          <a:p>
            <a:pPr>
              <a:lnSpc>
                <a:spcPct val="100000"/>
              </a:lnSpc>
            </a:pPr>
            <a:r>
              <a:rPr lang="en-US" altLang="zh-CN" dirty="0" smtClean="0"/>
              <a:t>SOC</a:t>
            </a:r>
            <a:r>
              <a:rPr dirty="0" smtClean="0"/>
              <a:t>估算，放电末端修正</a:t>
            </a:r>
            <a:r>
              <a:rPr dirty="0" smtClean="0">
                <a:solidFill>
                  <a:srgbClr val="FF0000"/>
                </a:solidFill>
              </a:rPr>
              <a:t>（这里要重点思考下）</a:t>
            </a:r>
            <a:endParaRPr dirty="0" smtClean="0">
              <a:solidFill>
                <a:srgbClr val="FF0000"/>
              </a:solidFill>
            </a:endParaRPr>
          </a:p>
        </p:txBody>
      </p:sp>
      <p:sp>
        <p:nvSpPr>
          <p:cNvPr id="6" name="文本框 5"/>
          <p:cNvSpPr txBox="1"/>
          <p:nvPr/>
        </p:nvSpPr>
        <p:spPr>
          <a:xfrm>
            <a:off x="622300" y="908685"/>
            <a:ext cx="5678805" cy="1400175"/>
          </a:xfrm>
          <a:prstGeom prst="rect">
            <a:avLst/>
          </a:prstGeom>
          <a:noFill/>
        </p:spPr>
        <p:txBody>
          <a:bodyPr wrap="square" rtlCol="0">
            <a:noAutofit/>
          </a:bodyPr>
          <a:p>
            <a:pPr marL="285750" lvl="0" indent="-285750" algn="l">
              <a:lnSpc>
                <a:spcPct val="150000"/>
              </a:lnSpc>
              <a:buClrTx/>
              <a:buSzTx/>
              <a:buFont typeface="Wingdings" panose="05000000000000000000" charset="0"/>
              <a:buChar char="p"/>
            </a:pPr>
            <a:r>
              <a:rPr lang="zh-CN" altLang="en-US" sz="1400" dirty="0" smtClean="0">
                <a:highlight>
                  <a:srgbClr val="00FF00"/>
                </a:highlight>
                <a:latin typeface="微软雅黑 Light" panose="020B0502040204020203" pitchFamily="34" charset="-122"/>
                <a:ea typeface="微软雅黑 Light" panose="020B0502040204020203" pitchFamily="34" charset="-122"/>
                <a:sym typeface="+mn-ea"/>
              </a:rPr>
              <a:t>放电末端校准</a:t>
            </a:r>
            <a:r>
              <a:rPr lang="zh-CN" altLang="en-US" sz="1400" dirty="0" smtClean="0">
                <a:highlight>
                  <a:srgbClr val="00FF00"/>
                </a:highlight>
                <a:latin typeface="微软雅黑 Light" panose="020B0502040204020203" pitchFamily="34" charset="-122"/>
                <a:ea typeface="微软雅黑 Light" panose="020B0502040204020203" pitchFamily="34" charset="-122"/>
                <a:sym typeface="+mn-ea"/>
              </a:rPr>
              <a:t>模块</a:t>
            </a:r>
            <a:endParaRPr lang="zh-CN" altLang="en-US" sz="1400" dirty="0" smtClean="0">
              <a:highlight>
                <a:srgbClr val="00FF00"/>
              </a:highlight>
              <a:latin typeface="微软雅黑 Light" panose="020B0502040204020203" pitchFamily="34" charset="-122"/>
              <a:ea typeface="微软雅黑 Light" panose="020B0502040204020203" pitchFamily="34" charset="-122"/>
              <a:sym typeface="+mn-ea"/>
            </a:endParaRPr>
          </a:p>
          <a:p>
            <a:pPr lvl="0" indent="0" algn="l">
              <a:lnSpc>
                <a:spcPct val="150000"/>
              </a:lnSpc>
              <a:buClrTx/>
              <a:buSzTx/>
              <a:buFont typeface="Wingdings" panose="05000000000000000000" charset="0"/>
              <a:buNone/>
            </a:pPr>
            <a:r>
              <a:rPr lang="en-US" altLang="zh-CN" sz="1400" dirty="0" smtClean="0">
                <a:latin typeface="微软雅黑 Light" panose="020B0502040204020203" pitchFamily="34" charset="-122"/>
                <a:ea typeface="微软雅黑 Light" panose="020B0502040204020203" pitchFamily="34" charset="-122"/>
                <a:sym typeface="+mn-ea"/>
              </a:rPr>
              <a:t>1</a:t>
            </a:r>
            <a:r>
              <a:rPr lang="zh-CN" altLang="en-US" sz="1400" dirty="0" smtClean="0">
                <a:latin typeface="微软雅黑 Light" panose="020B0502040204020203" pitchFamily="34" charset="-122"/>
                <a:ea typeface="微软雅黑 Light" panose="020B0502040204020203" pitchFamily="34" charset="-122"/>
                <a:sym typeface="+mn-ea"/>
              </a:rPr>
              <a:t>）信号</a:t>
            </a:r>
            <a:r>
              <a:rPr lang="zh-CN" altLang="en-US" sz="1400" dirty="0" smtClean="0">
                <a:latin typeface="微软雅黑 Light" panose="020B0502040204020203" pitchFamily="34" charset="-122"/>
                <a:ea typeface="微软雅黑 Light" panose="020B0502040204020203" pitchFamily="34" charset="-122"/>
                <a:sym typeface="+mn-ea"/>
              </a:rPr>
              <a:t>滤波；</a:t>
            </a:r>
            <a:endParaRPr lang="zh-CN" altLang="en-US" sz="1400" dirty="0" smtClean="0">
              <a:latin typeface="微软雅黑 Light" panose="020B0502040204020203" pitchFamily="34" charset="-122"/>
              <a:ea typeface="微软雅黑 Light" panose="020B0502040204020203" pitchFamily="34" charset="-122"/>
              <a:sym typeface="+mn-ea"/>
            </a:endParaRPr>
          </a:p>
          <a:p>
            <a:pPr lvl="0" indent="0" algn="l">
              <a:lnSpc>
                <a:spcPct val="150000"/>
              </a:lnSpc>
              <a:buClrTx/>
              <a:buSzTx/>
              <a:buFont typeface="Wingdings" panose="05000000000000000000" charset="0"/>
              <a:buNone/>
            </a:pPr>
            <a:r>
              <a:rPr lang="en-US" altLang="zh-CN" sz="1400" dirty="0" smtClean="0">
                <a:latin typeface="微软雅黑 Light" panose="020B0502040204020203" pitchFamily="34" charset="-122"/>
                <a:ea typeface="微软雅黑 Light" panose="020B0502040204020203" pitchFamily="34" charset="-122"/>
                <a:sym typeface="+mn-ea"/>
              </a:rPr>
              <a:t>2</a:t>
            </a:r>
            <a:r>
              <a:rPr lang="zh-CN" altLang="en-US" sz="1400" dirty="0" smtClean="0">
                <a:latin typeface="微软雅黑 Light" panose="020B0502040204020203" pitchFamily="34" charset="-122"/>
                <a:ea typeface="微软雅黑 Light" panose="020B0502040204020203" pitchFamily="34" charset="-122"/>
                <a:sym typeface="+mn-ea"/>
              </a:rPr>
              <a:t>）放电末端</a:t>
            </a:r>
            <a:r>
              <a:rPr lang="zh-CN" altLang="en-US" sz="1400" dirty="0" smtClean="0">
                <a:latin typeface="微软雅黑 Light" panose="020B0502040204020203" pitchFamily="34" charset="-122"/>
                <a:ea typeface="微软雅黑 Light" panose="020B0502040204020203" pitchFamily="34" charset="-122"/>
                <a:sym typeface="+mn-ea"/>
              </a:rPr>
              <a:t>校准；</a:t>
            </a:r>
            <a:endParaRPr lang="zh-CN" altLang="en-US" sz="1400" dirty="0" smtClean="0">
              <a:latin typeface="微软雅黑 Light" panose="020B0502040204020203" pitchFamily="34" charset="-122"/>
              <a:ea typeface="微软雅黑 Light" panose="020B0502040204020203" pitchFamily="34" charset="-122"/>
              <a:sym typeface="+mn-ea"/>
            </a:endParaRPr>
          </a:p>
          <a:p>
            <a:pPr lvl="0" indent="0" algn="l">
              <a:lnSpc>
                <a:spcPct val="150000"/>
              </a:lnSpc>
              <a:buClrTx/>
              <a:buSzTx/>
              <a:buFont typeface="Wingdings" panose="05000000000000000000" charset="0"/>
              <a:buNone/>
            </a:pPr>
            <a:r>
              <a:rPr lang="en-US" altLang="zh-CN" sz="1400" dirty="0" smtClean="0">
                <a:latin typeface="微软雅黑 Light" panose="020B0502040204020203" pitchFamily="34" charset="-122"/>
                <a:ea typeface="微软雅黑 Light" panose="020B0502040204020203" pitchFamily="34" charset="-122"/>
                <a:sym typeface="+mn-ea"/>
              </a:rPr>
              <a:t>3</a:t>
            </a:r>
            <a:r>
              <a:rPr lang="zh-CN" altLang="en-US" sz="1400" dirty="0" smtClean="0">
                <a:latin typeface="微软雅黑 Light" panose="020B0502040204020203" pitchFamily="34" charset="-122"/>
                <a:ea typeface="微软雅黑 Light" panose="020B0502040204020203" pitchFamily="34" charset="-122"/>
                <a:sym typeface="+mn-ea"/>
              </a:rPr>
              <a:t>）判空强制</a:t>
            </a:r>
            <a:r>
              <a:rPr lang="zh-CN" altLang="en-US" sz="1400" dirty="0" smtClean="0">
                <a:latin typeface="微软雅黑 Light" panose="020B0502040204020203" pitchFamily="34" charset="-122"/>
                <a:ea typeface="微软雅黑 Light" panose="020B0502040204020203" pitchFamily="34" charset="-122"/>
                <a:sym typeface="+mn-ea"/>
              </a:rPr>
              <a:t>校准；</a:t>
            </a:r>
            <a:endParaRPr lang="zh-CN" altLang="en-US" sz="1400" dirty="0" smtClean="0">
              <a:highlight>
                <a:srgbClr val="000000">
                  <a:alpha val="0"/>
                </a:srgbClr>
              </a:highlight>
              <a:latin typeface="微软雅黑 Light" panose="020B0502040204020203" pitchFamily="34" charset="-122"/>
              <a:ea typeface="微软雅黑 Light" panose="020B0502040204020203" pitchFamily="34" charset="-122"/>
              <a:sym typeface="+mn-ea"/>
            </a:endParaRPr>
          </a:p>
        </p:txBody>
      </p:sp>
      <p:sp>
        <p:nvSpPr>
          <p:cNvPr id="3" name="文本框 2"/>
          <p:cNvSpPr txBox="1"/>
          <p:nvPr/>
        </p:nvSpPr>
        <p:spPr>
          <a:xfrm>
            <a:off x="694690" y="6381750"/>
            <a:ext cx="3507105" cy="365760"/>
          </a:xfrm>
          <a:prstGeom prst="rect">
            <a:avLst/>
          </a:prstGeom>
          <a:noFill/>
        </p:spPr>
        <p:txBody>
          <a:bodyPr wrap="square" rtlCol="0">
            <a:noAutofit/>
          </a:bodyPr>
          <a:p>
            <a:pPr lvl="0" indent="0" algn="l">
              <a:lnSpc>
                <a:spcPct val="150000"/>
              </a:lnSpc>
              <a:buClrTx/>
              <a:buSzTx/>
              <a:buFont typeface="Wingdings" panose="05000000000000000000" charset="0"/>
              <a:buNone/>
            </a:pPr>
            <a:r>
              <a:rPr lang="zh-CN" altLang="en-US" sz="1200" b="1" i="1" dirty="0" smtClean="0">
                <a:highlight>
                  <a:srgbClr val="000000">
                    <a:alpha val="0"/>
                  </a:srgbClr>
                </a:highlight>
                <a:latin typeface="微软雅黑 Light" panose="020B0502040204020203" pitchFamily="34" charset="-122"/>
                <a:ea typeface="微软雅黑 Light" panose="020B0502040204020203" pitchFamily="34" charset="-122"/>
                <a:sym typeface="+mn-ea"/>
              </a:rPr>
              <a:t>参考《1500V电池智能管理模块软件设计方案》</a:t>
            </a:r>
            <a:endParaRPr lang="zh-CN" altLang="en-US" sz="1200" b="1" i="1" dirty="0" smtClean="0">
              <a:highlight>
                <a:srgbClr val="000000">
                  <a:alpha val="0"/>
                </a:srgbClr>
              </a:highlight>
              <a:latin typeface="微软雅黑 Light" panose="020B0502040204020203" pitchFamily="34" charset="-122"/>
              <a:ea typeface="微软雅黑 Light" panose="020B0502040204020203" pitchFamily="34" charset="-122"/>
              <a:sym typeface="+mn-ea"/>
            </a:endParaRPr>
          </a:p>
        </p:txBody>
      </p:sp>
      <p:cxnSp>
        <p:nvCxnSpPr>
          <p:cNvPr id="7" name="直接箭头连接符 6"/>
          <p:cNvCxnSpPr/>
          <p:nvPr/>
        </p:nvCxnSpPr>
        <p:spPr>
          <a:xfrm>
            <a:off x="2278380" y="1776095"/>
            <a:ext cx="4248150" cy="212090"/>
          </a:xfrm>
          <a:prstGeom prst="straightConnector1">
            <a:avLst/>
          </a:prstGeom>
          <a:ln w="6350">
            <a:solidFill>
              <a:srgbClr val="FF0000"/>
            </a:solidFill>
            <a:tailEnd type="arrow"/>
          </a:ln>
        </p:spPr>
        <p:style>
          <a:lnRef idx="2">
            <a:schemeClr val="accent1"/>
          </a:lnRef>
          <a:fillRef idx="0">
            <a:srgbClr val="FFFFFF"/>
          </a:fillRef>
          <a:effectRef idx="0">
            <a:srgbClr val="FFFFFF"/>
          </a:effectRef>
          <a:fontRef idx="minor">
            <a:schemeClr val="tx1"/>
          </a:fontRef>
        </p:style>
      </p:cxnSp>
      <p:cxnSp>
        <p:nvCxnSpPr>
          <p:cNvPr id="8" name="直接箭头连接符 7"/>
          <p:cNvCxnSpPr/>
          <p:nvPr/>
        </p:nvCxnSpPr>
        <p:spPr>
          <a:xfrm>
            <a:off x="1486535" y="2276475"/>
            <a:ext cx="1008380" cy="288290"/>
          </a:xfrm>
          <a:prstGeom prst="straightConnector1">
            <a:avLst/>
          </a:prstGeom>
          <a:ln w="6350">
            <a:solidFill>
              <a:srgbClr val="FF0000"/>
            </a:solidFill>
            <a:tailEnd type="arrow"/>
          </a:ln>
        </p:spPr>
        <p:style>
          <a:lnRef idx="2">
            <a:schemeClr val="accent1"/>
          </a:lnRef>
          <a:fillRef idx="0">
            <a:srgbClr val="FFFFFF"/>
          </a:fillRef>
          <a:effectRef idx="0">
            <a:srgbClr val="FFFFFF"/>
          </a:effectRef>
          <a:fontRef idx="minor">
            <a:schemeClr val="tx1"/>
          </a:fontRef>
        </p:style>
      </p:cxnSp>
      <p:pic>
        <p:nvPicPr>
          <p:cNvPr id="10" name="图片 2"/>
          <p:cNvPicPr>
            <a:picLocks noChangeAspect="1"/>
          </p:cNvPicPr>
          <p:nvPr/>
        </p:nvPicPr>
        <p:blipFill>
          <a:blip r:embed="rId1"/>
          <a:stretch>
            <a:fillRect/>
          </a:stretch>
        </p:blipFill>
        <p:spPr>
          <a:xfrm>
            <a:off x="6598920" y="406400"/>
            <a:ext cx="5098415" cy="2951480"/>
          </a:xfrm>
          <a:prstGeom prst="rect">
            <a:avLst/>
          </a:prstGeom>
          <a:noFill/>
          <a:ln>
            <a:noFill/>
          </a:ln>
        </p:spPr>
      </p:pic>
      <p:pic>
        <p:nvPicPr>
          <p:cNvPr id="11" name="图片 10"/>
          <p:cNvPicPr>
            <a:picLocks noChangeAspect="1"/>
          </p:cNvPicPr>
          <p:nvPr/>
        </p:nvPicPr>
        <p:blipFill>
          <a:blip r:embed="rId2"/>
          <a:stretch>
            <a:fillRect/>
          </a:stretch>
        </p:blipFill>
        <p:spPr>
          <a:xfrm>
            <a:off x="6599555" y="3575050"/>
            <a:ext cx="4648252" cy="3138488"/>
          </a:xfrm>
          <a:prstGeom prst="rect">
            <a:avLst/>
          </a:prstGeom>
          <a:ln>
            <a:solidFill>
              <a:srgbClr val="3A70D3"/>
            </a:solidFill>
          </a:ln>
        </p:spPr>
      </p:pic>
      <p:pic>
        <p:nvPicPr>
          <p:cNvPr id="12" name="图片 11"/>
          <p:cNvPicPr>
            <a:picLocks noChangeAspect="1"/>
          </p:cNvPicPr>
          <p:nvPr/>
        </p:nvPicPr>
        <p:blipFill>
          <a:blip r:embed="rId3"/>
          <a:stretch>
            <a:fillRect/>
          </a:stretch>
        </p:blipFill>
        <p:spPr>
          <a:xfrm>
            <a:off x="550545" y="2636520"/>
            <a:ext cx="4910138" cy="1876425"/>
          </a:xfrm>
          <a:prstGeom prst="rect">
            <a:avLst/>
          </a:prstGeom>
          <a:ln>
            <a:solidFill>
              <a:srgbClr val="FFC000"/>
            </a:solidFill>
          </a:ln>
        </p:spPr>
      </p:pic>
      <p:sp>
        <p:nvSpPr>
          <p:cNvPr id="2" name="文本框 1"/>
          <p:cNvSpPr txBox="1"/>
          <p:nvPr/>
        </p:nvSpPr>
        <p:spPr>
          <a:xfrm>
            <a:off x="7463155" y="45085"/>
            <a:ext cx="3284220" cy="334010"/>
          </a:xfrm>
          <a:prstGeom prst="rect">
            <a:avLst/>
          </a:prstGeom>
          <a:noFill/>
        </p:spPr>
        <p:txBody>
          <a:bodyPr wrap="square" rtlCol="0">
            <a:noAutofit/>
          </a:bodyPr>
          <a:p>
            <a:pPr indent="0">
              <a:buClrTx/>
              <a:buSzTx/>
              <a:buFont typeface="Wingdings" panose="05000000000000000000" charset="0"/>
              <a:buNone/>
            </a:pPr>
            <a:r>
              <a:rPr lang="zh-CN" altLang="en-US" sz="1200" dirty="0" smtClean="0">
                <a:highlight>
                  <a:srgbClr val="FF0000"/>
                </a:highlight>
                <a:latin typeface="微软雅黑 Light" panose="020B0502040204020203" pitchFamily="34" charset="-122"/>
                <a:ea typeface="微软雅黑 Light" panose="020B0502040204020203" pitchFamily="34" charset="-122"/>
                <a:sym typeface="+mn-ea"/>
              </a:rPr>
              <a:t>这里各个条件的判断依据我其实没有特别明白</a:t>
            </a:r>
            <a:endParaRPr lang="zh-CN" altLang="en-US" sz="1200" dirty="0" smtClean="0">
              <a:highlight>
                <a:srgbClr val="FF0000"/>
              </a:highlight>
              <a:latin typeface="微软雅黑 Light" panose="020B0502040204020203" pitchFamily="34" charset="-122"/>
              <a:ea typeface="微软雅黑 Light" panose="020B0502040204020203" pitchFamily="34" charset="-122"/>
              <a:sym typeface="+mn-ea"/>
            </a:endParaRPr>
          </a:p>
        </p:txBody>
      </p:sp>
      <p:sp>
        <p:nvSpPr>
          <p:cNvPr id="4" name="文本框 3"/>
          <p:cNvSpPr txBox="1"/>
          <p:nvPr/>
        </p:nvSpPr>
        <p:spPr>
          <a:xfrm>
            <a:off x="7607300" y="6021705"/>
            <a:ext cx="2774315" cy="334010"/>
          </a:xfrm>
          <a:prstGeom prst="rect">
            <a:avLst/>
          </a:prstGeom>
          <a:noFill/>
        </p:spPr>
        <p:txBody>
          <a:bodyPr wrap="square" rtlCol="0">
            <a:noAutofit/>
          </a:bodyPr>
          <a:p>
            <a:pPr indent="0">
              <a:buClrTx/>
              <a:buSzTx/>
              <a:buFont typeface="Wingdings" panose="05000000000000000000" charset="0"/>
              <a:buNone/>
            </a:pPr>
            <a:r>
              <a:rPr lang="zh-CN" altLang="en-US" sz="1200" dirty="0" smtClean="0">
                <a:highlight>
                  <a:srgbClr val="FFFF00"/>
                </a:highlight>
                <a:latin typeface="微软雅黑 Light" panose="020B0502040204020203" pitchFamily="34" charset="-122"/>
                <a:ea typeface="微软雅黑 Light" panose="020B0502040204020203" pitchFamily="34" charset="-122"/>
                <a:sym typeface="+mn-ea"/>
              </a:rPr>
              <a:t>这里是校准方案，我以前想的太简单了</a:t>
            </a:r>
            <a:endParaRPr lang="zh-CN" altLang="en-US" sz="1200" dirty="0" smtClean="0">
              <a:highlight>
                <a:srgbClr val="FFFF00"/>
              </a:highlight>
              <a:latin typeface="微软雅黑 Light" panose="020B0502040204020203" pitchFamily="34" charset="-122"/>
              <a:ea typeface="微软雅黑 Light" panose="020B0502040204020203" pitchFamily="34" charset="-122"/>
              <a:sym typeface="+mn-ea"/>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982345" y="1196975"/>
            <a:ext cx="4519613" cy="2705100"/>
          </a:xfrm>
          <a:prstGeom prst="rect">
            <a:avLst/>
          </a:prstGeom>
        </p:spPr>
      </p:pic>
      <p:sp>
        <p:nvSpPr>
          <p:cNvPr id="5" name="文本占位符 4"/>
          <p:cNvSpPr>
            <a:spLocks noGrp="1"/>
          </p:cNvSpPr>
          <p:nvPr>
            <p:ph type="body" sz="quarter" idx="15"/>
          </p:nvPr>
        </p:nvSpPr>
        <p:spPr>
          <a:xfrm>
            <a:off x="1031875" y="366395"/>
            <a:ext cx="3165475" cy="316865"/>
          </a:xfrm>
        </p:spPr>
        <p:txBody>
          <a:bodyPr/>
          <a:lstStyle/>
          <a:p>
            <a:pPr>
              <a:lnSpc>
                <a:spcPct val="100000"/>
              </a:lnSpc>
            </a:pPr>
            <a:r>
              <a:rPr lang="en-US" altLang="zh-CN" dirty="0" smtClean="0"/>
              <a:t>SOC</a:t>
            </a:r>
            <a:r>
              <a:rPr dirty="0" smtClean="0"/>
              <a:t>估算，</a:t>
            </a:r>
            <a:r>
              <a:rPr dirty="0" smtClean="0"/>
              <a:t>充电末端</a:t>
            </a:r>
            <a:r>
              <a:rPr dirty="0" smtClean="0"/>
              <a:t>修正</a:t>
            </a:r>
            <a:endParaRPr dirty="0" smtClean="0"/>
          </a:p>
        </p:txBody>
      </p:sp>
      <p:sp>
        <p:nvSpPr>
          <p:cNvPr id="6" name="文本框 5"/>
          <p:cNvSpPr txBox="1"/>
          <p:nvPr/>
        </p:nvSpPr>
        <p:spPr>
          <a:xfrm>
            <a:off x="622300" y="908685"/>
            <a:ext cx="1364615" cy="281940"/>
          </a:xfrm>
          <a:prstGeom prst="rect">
            <a:avLst/>
          </a:prstGeom>
          <a:noFill/>
        </p:spPr>
        <p:txBody>
          <a:bodyPr wrap="square" rtlCol="0">
            <a:noAutofit/>
          </a:bodyPr>
          <a:p>
            <a:pPr marL="285750" lvl="0" indent="-285750" algn="l" fontAlgn="auto">
              <a:lnSpc>
                <a:spcPct val="100000"/>
              </a:lnSpc>
              <a:buClrTx/>
              <a:buSzTx/>
              <a:buFont typeface="Wingdings" panose="05000000000000000000" charset="0"/>
              <a:buChar char="p"/>
            </a:pPr>
            <a:r>
              <a:rPr lang="zh-CN" altLang="en-US" sz="1400" dirty="0" smtClean="0">
                <a:highlight>
                  <a:srgbClr val="00FF00"/>
                </a:highlight>
                <a:latin typeface="微软雅黑 Light" panose="020B0502040204020203" pitchFamily="34" charset="-122"/>
                <a:ea typeface="微软雅黑 Light" panose="020B0502040204020203" pitchFamily="34" charset="-122"/>
                <a:sym typeface="+mn-ea"/>
              </a:rPr>
              <a:t>校准</a:t>
            </a:r>
            <a:r>
              <a:rPr lang="zh-CN" altLang="en-US" sz="1400" dirty="0" smtClean="0">
                <a:highlight>
                  <a:srgbClr val="00FF00"/>
                </a:highlight>
                <a:latin typeface="微软雅黑 Light" panose="020B0502040204020203" pitchFamily="34" charset="-122"/>
                <a:ea typeface="微软雅黑 Light" panose="020B0502040204020203" pitchFamily="34" charset="-122"/>
                <a:sym typeface="+mn-ea"/>
              </a:rPr>
              <a:t>使能</a:t>
            </a:r>
            <a:endParaRPr lang="zh-CN" altLang="en-US" sz="1400" dirty="0" smtClean="0">
              <a:highlight>
                <a:srgbClr val="000000">
                  <a:alpha val="0"/>
                </a:srgbClr>
              </a:highlight>
              <a:latin typeface="微软雅黑 Light" panose="020B0502040204020203" pitchFamily="34" charset="-122"/>
              <a:ea typeface="微软雅黑 Light" panose="020B0502040204020203" pitchFamily="34" charset="-122"/>
              <a:sym typeface="+mn-ea"/>
            </a:endParaRPr>
          </a:p>
        </p:txBody>
      </p:sp>
      <p:sp>
        <p:nvSpPr>
          <p:cNvPr id="3" name="文本框 2"/>
          <p:cNvSpPr txBox="1"/>
          <p:nvPr/>
        </p:nvSpPr>
        <p:spPr>
          <a:xfrm>
            <a:off x="6814820" y="363855"/>
            <a:ext cx="3507105" cy="365760"/>
          </a:xfrm>
          <a:prstGeom prst="rect">
            <a:avLst/>
          </a:prstGeom>
          <a:noFill/>
        </p:spPr>
        <p:txBody>
          <a:bodyPr wrap="square" rtlCol="0">
            <a:noAutofit/>
          </a:bodyPr>
          <a:p>
            <a:pPr lvl="0" indent="0" algn="l">
              <a:lnSpc>
                <a:spcPct val="150000"/>
              </a:lnSpc>
              <a:buClrTx/>
              <a:buSzTx/>
              <a:buFont typeface="Wingdings" panose="05000000000000000000" charset="0"/>
              <a:buNone/>
            </a:pPr>
            <a:r>
              <a:rPr lang="zh-CN" altLang="en-US" sz="1200" b="1" i="1" dirty="0" smtClean="0">
                <a:highlight>
                  <a:srgbClr val="000000">
                    <a:alpha val="0"/>
                  </a:srgbClr>
                </a:highlight>
                <a:latin typeface="微软雅黑 Light" panose="020B0502040204020203" pitchFamily="34" charset="-122"/>
                <a:ea typeface="微软雅黑 Light" panose="020B0502040204020203" pitchFamily="34" charset="-122"/>
                <a:sym typeface="+mn-ea"/>
              </a:rPr>
              <a:t>参考《1500V电池智能管理模块软件设计方案》</a:t>
            </a:r>
            <a:endParaRPr lang="zh-CN" altLang="en-US" sz="1200" b="1" i="1" dirty="0" smtClean="0">
              <a:highlight>
                <a:srgbClr val="000000">
                  <a:alpha val="0"/>
                </a:srgbClr>
              </a:highlight>
              <a:latin typeface="微软雅黑 Light" panose="020B0502040204020203" pitchFamily="34" charset="-122"/>
              <a:ea typeface="微软雅黑 Light" panose="020B0502040204020203" pitchFamily="34" charset="-122"/>
              <a:sym typeface="+mn-ea"/>
            </a:endParaRPr>
          </a:p>
        </p:txBody>
      </p:sp>
      <p:cxnSp>
        <p:nvCxnSpPr>
          <p:cNvPr id="8" name="直接箭头连接符 7"/>
          <p:cNvCxnSpPr/>
          <p:nvPr/>
        </p:nvCxnSpPr>
        <p:spPr>
          <a:xfrm>
            <a:off x="2854960" y="1772920"/>
            <a:ext cx="935990" cy="360045"/>
          </a:xfrm>
          <a:prstGeom prst="straightConnector1">
            <a:avLst/>
          </a:prstGeom>
          <a:ln w="6350">
            <a:solidFill>
              <a:srgbClr val="FF0000"/>
            </a:solidFill>
            <a:tailEnd type="arrow"/>
          </a:ln>
        </p:spPr>
        <p:style>
          <a:lnRef idx="2">
            <a:schemeClr val="accent1"/>
          </a:lnRef>
          <a:fillRef idx="0">
            <a:srgbClr val="FFFFFF"/>
          </a:fillRef>
          <a:effectRef idx="0">
            <a:srgbClr val="FFFFFF"/>
          </a:effectRef>
          <a:fontRef idx="minor">
            <a:schemeClr val="tx1"/>
          </a:fontRef>
        </p:style>
      </p:cxnSp>
      <p:cxnSp>
        <p:nvCxnSpPr>
          <p:cNvPr id="4" name="直接箭头连接符 3"/>
          <p:cNvCxnSpPr/>
          <p:nvPr/>
        </p:nvCxnSpPr>
        <p:spPr>
          <a:xfrm flipH="1">
            <a:off x="3286760" y="2348865"/>
            <a:ext cx="504190" cy="864235"/>
          </a:xfrm>
          <a:prstGeom prst="straightConnector1">
            <a:avLst/>
          </a:prstGeom>
          <a:ln w="6350">
            <a:solidFill>
              <a:srgbClr val="FF0000"/>
            </a:solidFill>
            <a:tailEnd type="arrow"/>
          </a:ln>
        </p:spPr>
        <p:style>
          <a:lnRef idx="2">
            <a:schemeClr val="accent1"/>
          </a:lnRef>
          <a:fillRef idx="0">
            <a:srgbClr val="FFFFFF"/>
          </a:fillRef>
          <a:effectRef idx="0">
            <a:srgbClr val="FFFFFF"/>
          </a:effectRef>
          <a:fontRef idx="minor">
            <a:schemeClr val="tx1"/>
          </a:fontRef>
        </p:style>
      </p:cxnSp>
      <p:sp>
        <p:nvSpPr>
          <p:cNvPr id="9" name="文本框 8"/>
          <p:cNvSpPr txBox="1"/>
          <p:nvPr/>
        </p:nvSpPr>
        <p:spPr>
          <a:xfrm>
            <a:off x="2218055" y="862965"/>
            <a:ext cx="3284220" cy="334010"/>
          </a:xfrm>
          <a:prstGeom prst="rect">
            <a:avLst/>
          </a:prstGeom>
          <a:noFill/>
        </p:spPr>
        <p:txBody>
          <a:bodyPr wrap="square" rtlCol="0">
            <a:noAutofit/>
          </a:bodyPr>
          <a:p>
            <a:pPr indent="0">
              <a:buClrTx/>
              <a:buSzTx/>
              <a:buFont typeface="Wingdings" panose="05000000000000000000" charset="0"/>
              <a:buNone/>
            </a:pPr>
            <a:r>
              <a:rPr lang="zh-CN" altLang="en-US" sz="1200" dirty="0" smtClean="0">
                <a:highlight>
                  <a:srgbClr val="FF0000"/>
                </a:highlight>
                <a:latin typeface="微软雅黑 Light" panose="020B0502040204020203" pitchFamily="34" charset="-122"/>
                <a:ea typeface="微软雅黑 Light" panose="020B0502040204020203" pitchFamily="34" charset="-122"/>
                <a:sym typeface="+mn-ea"/>
              </a:rPr>
              <a:t>这里就是充电电流过大就不触发充电</a:t>
            </a:r>
            <a:r>
              <a:rPr lang="zh-CN" altLang="en-US" sz="1200" dirty="0" smtClean="0">
                <a:highlight>
                  <a:srgbClr val="FF0000"/>
                </a:highlight>
                <a:latin typeface="微软雅黑 Light" panose="020B0502040204020203" pitchFamily="34" charset="-122"/>
                <a:ea typeface="微软雅黑 Light" panose="020B0502040204020203" pitchFamily="34" charset="-122"/>
                <a:sym typeface="+mn-ea"/>
              </a:rPr>
              <a:t>校准？</a:t>
            </a:r>
            <a:endParaRPr lang="zh-CN" altLang="en-US" sz="1200" dirty="0" smtClean="0">
              <a:highlight>
                <a:srgbClr val="FF0000"/>
              </a:highlight>
              <a:latin typeface="微软雅黑 Light" panose="020B0502040204020203" pitchFamily="34" charset="-122"/>
              <a:ea typeface="微软雅黑 Light" panose="020B0502040204020203" pitchFamily="34" charset="-122"/>
              <a:sym typeface="+mn-ea"/>
            </a:endParaRPr>
          </a:p>
        </p:txBody>
      </p:sp>
      <p:sp>
        <p:nvSpPr>
          <p:cNvPr id="13" name="矩形 12"/>
          <p:cNvSpPr/>
          <p:nvPr/>
        </p:nvSpPr>
        <p:spPr>
          <a:xfrm>
            <a:off x="2357755" y="2132965"/>
            <a:ext cx="497205" cy="216535"/>
          </a:xfrm>
          <a:prstGeom prst="rect">
            <a:avLst/>
          </a:prstGeom>
          <a:solidFill>
            <a:srgbClr val="FFFF0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4" name="矩形 13"/>
          <p:cNvSpPr/>
          <p:nvPr/>
        </p:nvSpPr>
        <p:spPr>
          <a:xfrm>
            <a:off x="4078605" y="2493010"/>
            <a:ext cx="497205" cy="216535"/>
          </a:xfrm>
          <a:prstGeom prst="rect">
            <a:avLst/>
          </a:prstGeom>
          <a:solidFill>
            <a:srgbClr val="FFFF0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5" name="文本框 14"/>
          <p:cNvSpPr txBox="1"/>
          <p:nvPr/>
        </p:nvSpPr>
        <p:spPr>
          <a:xfrm>
            <a:off x="6068060" y="1196975"/>
            <a:ext cx="1250950" cy="477520"/>
          </a:xfrm>
          <a:prstGeom prst="rect">
            <a:avLst/>
          </a:prstGeom>
          <a:noFill/>
        </p:spPr>
        <p:txBody>
          <a:bodyPr wrap="square" rtlCol="0">
            <a:noAutofit/>
          </a:bodyPr>
          <a:p>
            <a:pPr indent="0">
              <a:buClrTx/>
              <a:buSzTx/>
              <a:buFont typeface="Wingdings" panose="05000000000000000000" charset="0"/>
              <a:buNone/>
            </a:pPr>
            <a:r>
              <a:rPr lang="zh-CN" altLang="en-US" sz="1200" dirty="0" smtClean="0">
                <a:highlight>
                  <a:srgbClr val="FF0000"/>
                </a:highlight>
                <a:latin typeface="微软雅黑 Light" panose="020B0502040204020203" pitchFamily="34" charset="-122"/>
                <a:ea typeface="微软雅黑 Light" panose="020B0502040204020203" pitchFamily="34" charset="-122"/>
                <a:sym typeface="+mn-ea"/>
              </a:rPr>
              <a:t>这里触发电池满充指的是</a:t>
            </a:r>
            <a:r>
              <a:rPr lang="zh-CN" altLang="en-US" sz="1200" dirty="0" smtClean="0">
                <a:highlight>
                  <a:srgbClr val="FF0000"/>
                </a:highlight>
                <a:latin typeface="微软雅黑 Light" panose="020B0502040204020203" pitchFamily="34" charset="-122"/>
                <a:ea typeface="微软雅黑 Light" panose="020B0502040204020203" pitchFamily="34" charset="-122"/>
                <a:sym typeface="+mn-ea"/>
              </a:rPr>
              <a:t>啥？</a:t>
            </a:r>
            <a:endParaRPr lang="zh-CN" altLang="en-US" sz="1200" dirty="0" smtClean="0">
              <a:highlight>
                <a:srgbClr val="FF0000"/>
              </a:highlight>
              <a:latin typeface="微软雅黑 Light" panose="020B0502040204020203" pitchFamily="34" charset="-122"/>
              <a:ea typeface="微软雅黑 Light" panose="020B0502040204020203" pitchFamily="34" charset="-122"/>
              <a:sym typeface="+mn-ea"/>
            </a:endParaRPr>
          </a:p>
        </p:txBody>
      </p:sp>
      <p:sp>
        <p:nvSpPr>
          <p:cNvPr id="16" name="文本框 15"/>
          <p:cNvSpPr txBox="1"/>
          <p:nvPr/>
        </p:nvSpPr>
        <p:spPr>
          <a:xfrm>
            <a:off x="6311265" y="915035"/>
            <a:ext cx="1364615" cy="281940"/>
          </a:xfrm>
          <a:prstGeom prst="rect">
            <a:avLst/>
          </a:prstGeom>
          <a:noFill/>
        </p:spPr>
        <p:txBody>
          <a:bodyPr wrap="square" rtlCol="0">
            <a:noAutofit/>
          </a:bodyPr>
          <a:p>
            <a:pPr marL="285750" lvl="0" indent="-285750" algn="l" fontAlgn="auto">
              <a:lnSpc>
                <a:spcPct val="100000"/>
              </a:lnSpc>
              <a:buClrTx/>
              <a:buSzTx/>
              <a:buFont typeface="Wingdings" panose="05000000000000000000" charset="0"/>
              <a:buChar char="p"/>
            </a:pPr>
            <a:r>
              <a:rPr lang="zh-CN" altLang="en-US" sz="1400" dirty="0" smtClean="0">
                <a:highlight>
                  <a:srgbClr val="00FF00"/>
                </a:highlight>
                <a:latin typeface="微软雅黑 Light" panose="020B0502040204020203" pitchFamily="34" charset="-122"/>
                <a:ea typeface="微软雅黑 Light" panose="020B0502040204020203" pitchFamily="34" charset="-122"/>
                <a:sym typeface="+mn-ea"/>
              </a:rPr>
              <a:t>充电判</a:t>
            </a:r>
            <a:r>
              <a:rPr lang="zh-CN" altLang="en-US" sz="1400" dirty="0" smtClean="0">
                <a:highlight>
                  <a:srgbClr val="00FF00"/>
                </a:highlight>
                <a:latin typeface="微软雅黑 Light" panose="020B0502040204020203" pitchFamily="34" charset="-122"/>
                <a:ea typeface="微软雅黑 Light" panose="020B0502040204020203" pitchFamily="34" charset="-122"/>
                <a:sym typeface="+mn-ea"/>
              </a:rPr>
              <a:t>饱</a:t>
            </a:r>
            <a:endParaRPr lang="zh-CN" altLang="en-US" sz="1400" dirty="0" smtClean="0">
              <a:highlight>
                <a:srgbClr val="00FF00"/>
              </a:highlight>
              <a:latin typeface="微软雅黑 Light" panose="020B0502040204020203" pitchFamily="34" charset="-122"/>
              <a:ea typeface="微软雅黑 Light" panose="020B0502040204020203" pitchFamily="34" charset="-122"/>
              <a:sym typeface="+mn-ea"/>
            </a:endParaRPr>
          </a:p>
        </p:txBody>
      </p:sp>
      <p:pic>
        <p:nvPicPr>
          <p:cNvPr id="30" name="图片 5"/>
          <p:cNvPicPr>
            <a:picLocks noChangeAspect="1"/>
          </p:cNvPicPr>
          <p:nvPr/>
        </p:nvPicPr>
        <p:blipFill>
          <a:blip r:embed="rId2"/>
          <a:stretch>
            <a:fillRect/>
          </a:stretch>
        </p:blipFill>
        <p:spPr>
          <a:xfrm>
            <a:off x="7751762" y="915035"/>
            <a:ext cx="3333369" cy="554736"/>
          </a:xfrm>
          <a:prstGeom prst="rect">
            <a:avLst/>
          </a:prstGeom>
          <a:noFill/>
          <a:ln>
            <a:noFill/>
          </a:ln>
        </p:spPr>
      </p:pic>
      <p:cxnSp>
        <p:nvCxnSpPr>
          <p:cNvPr id="17" name="直接箭头连接符 16"/>
          <p:cNvCxnSpPr/>
          <p:nvPr/>
        </p:nvCxnSpPr>
        <p:spPr>
          <a:xfrm flipH="1">
            <a:off x="7319010" y="1340485"/>
            <a:ext cx="575945" cy="72390"/>
          </a:xfrm>
          <a:prstGeom prst="straightConnector1">
            <a:avLst/>
          </a:prstGeom>
          <a:ln w="6350">
            <a:solidFill>
              <a:srgbClr val="FF0000"/>
            </a:solidFill>
            <a:tailEnd type="arrow"/>
          </a:ln>
        </p:spPr>
        <p:style>
          <a:lnRef idx="2">
            <a:schemeClr val="accent1"/>
          </a:lnRef>
          <a:fillRef idx="0">
            <a:srgbClr val="FFFFFF"/>
          </a:fillRef>
          <a:effectRef idx="0">
            <a:srgbClr val="FFFFFF"/>
          </a:effectRef>
          <a:fontRef idx="minor">
            <a:schemeClr val="tx1"/>
          </a:fontRef>
        </p:style>
      </p:cxnSp>
      <p:pic>
        <p:nvPicPr>
          <p:cNvPr id="18" name="图片 17"/>
          <p:cNvPicPr>
            <a:picLocks noChangeAspect="1"/>
          </p:cNvPicPr>
          <p:nvPr/>
        </p:nvPicPr>
        <p:blipFill>
          <a:blip r:embed="rId3"/>
          <a:stretch>
            <a:fillRect/>
          </a:stretch>
        </p:blipFill>
        <p:spPr>
          <a:xfrm>
            <a:off x="6598920" y="1700530"/>
            <a:ext cx="4595813" cy="2200280"/>
          </a:xfrm>
          <a:prstGeom prst="rect">
            <a:avLst/>
          </a:prstGeom>
        </p:spPr>
      </p:pic>
      <p:sp>
        <p:nvSpPr>
          <p:cNvPr id="19" name="矩形 18"/>
          <p:cNvSpPr/>
          <p:nvPr/>
        </p:nvSpPr>
        <p:spPr>
          <a:xfrm>
            <a:off x="6743065" y="2239010"/>
            <a:ext cx="3811270" cy="216535"/>
          </a:xfrm>
          <a:prstGeom prst="rect">
            <a:avLst/>
          </a:prstGeom>
          <a:solidFill>
            <a:srgbClr val="FFFF0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0" name="文本框 19"/>
          <p:cNvSpPr txBox="1"/>
          <p:nvPr/>
        </p:nvSpPr>
        <p:spPr>
          <a:xfrm>
            <a:off x="9911080" y="1772920"/>
            <a:ext cx="1988820" cy="477520"/>
          </a:xfrm>
          <a:prstGeom prst="rect">
            <a:avLst/>
          </a:prstGeom>
          <a:noFill/>
        </p:spPr>
        <p:txBody>
          <a:bodyPr wrap="square" rtlCol="0">
            <a:noAutofit/>
          </a:bodyPr>
          <a:p>
            <a:pPr indent="0">
              <a:buClrTx/>
              <a:buSzTx/>
              <a:buFont typeface="Wingdings" panose="05000000000000000000" charset="0"/>
              <a:buNone/>
            </a:pPr>
            <a:r>
              <a:rPr lang="zh-CN" altLang="en-US" sz="1200" dirty="0" smtClean="0">
                <a:highlight>
                  <a:srgbClr val="FF0000"/>
                </a:highlight>
                <a:latin typeface="微软雅黑 Light" panose="020B0502040204020203" pitchFamily="34" charset="-122"/>
                <a:ea typeface="微软雅黑 Light" panose="020B0502040204020203" pitchFamily="34" charset="-122"/>
                <a:sym typeface="+mn-ea"/>
              </a:rPr>
              <a:t>高特的似乎没有这样做，满充后还会比较</a:t>
            </a:r>
            <a:r>
              <a:rPr lang="zh-CN" altLang="en-US" sz="1200" dirty="0" smtClean="0">
                <a:highlight>
                  <a:srgbClr val="FF0000"/>
                </a:highlight>
                <a:latin typeface="微软雅黑 Light" panose="020B0502040204020203" pitchFamily="34" charset="-122"/>
                <a:ea typeface="微软雅黑 Light" panose="020B0502040204020203" pitchFamily="34" charset="-122"/>
                <a:sym typeface="+mn-ea"/>
              </a:rPr>
              <a:t>分散</a:t>
            </a:r>
            <a:endParaRPr lang="zh-CN" altLang="en-US" sz="1200" dirty="0" smtClean="0">
              <a:highlight>
                <a:srgbClr val="FF0000"/>
              </a:highlight>
              <a:latin typeface="微软雅黑 Light" panose="020B0502040204020203" pitchFamily="34" charset="-122"/>
              <a:ea typeface="微软雅黑 Light" panose="020B0502040204020203" pitchFamily="34" charset="-122"/>
              <a:sym typeface="+mn-ea"/>
            </a:endParaRPr>
          </a:p>
        </p:txBody>
      </p:sp>
      <p:sp>
        <p:nvSpPr>
          <p:cNvPr id="7" name="文本框 6"/>
          <p:cNvSpPr txBox="1"/>
          <p:nvPr/>
        </p:nvSpPr>
        <p:spPr>
          <a:xfrm>
            <a:off x="6438265" y="4077335"/>
            <a:ext cx="1638935" cy="281940"/>
          </a:xfrm>
          <a:prstGeom prst="rect">
            <a:avLst/>
          </a:prstGeom>
          <a:noFill/>
        </p:spPr>
        <p:txBody>
          <a:bodyPr wrap="square" rtlCol="0">
            <a:noAutofit/>
          </a:bodyPr>
          <a:p>
            <a:pPr marL="285750" lvl="0" indent="-285750" algn="l" fontAlgn="auto">
              <a:lnSpc>
                <a:spcPct val="100000"/>
              </a:lnSpc>
              <a:buClrTx/>
              <a:buSzTx/>
              <a:buFont typeface="Wingdings" panose="05000000000000000000" charset="0"/>
              <a:buChar char="p"/>
            </a:pPr>
            <a:r>
              <a:rPr lang="zh-CN" altLang="en-US" sz="1400" dirty="0" smtClean="0">
                <a:highlight>
                  <a:srgbClr val="00FF00"/>
                </a:highlight>
                <a:latin typeface="微软雅黑 Light" panose="020B0502040204020203" pitchFamily="34" charset="-122"/>
                <a:ea typeface="微软雅黑 Light" panose="020B0502040204020203" pitchFamily="34" charset="-122"/>
                <a:sym typeface="+mn-ea"/>
              </a:rPr>
              <a:t>充电判饱</a:t>
            </a:r>
            <a:r>
              <a:rPr lang="zh-CN" altLang="en-US" sz="1400" dirty="0" smtClean="0">
                <a:highlight>
                  <a:srgbClr val="00FF00"/>
                </a:highlight>
                <a:latin typeface="微软雅黑 Light" panose="020B0502040204020203" pitchFamily="34" charset="-122"/>
                <a:ea typeface="微软雅黑 Light" panose="020B0502040204020203" pitchFamily="34" charset="-122"/>
                <a:sym typeface="+mn-ea"/>
              </a:rPr>
              <a:t>退出</a:t>
            </a:r>
            <a:endParaRPr lang="zh-CN" altLang="en-US" sz="1400" dirty="0" smtClean="0">
              <a:highlight>
                <a:srgbClr val="00FF00"/>
              </a:highlight>
              <a:latin typeface="微软雅黑 Light" panose="020B0502040204020203" pitchFamily="34" charset="-122"/>
              <a:ea typeface="微软雅黑 Light" panose="020B0502040204020203" pitchFamily="34" charset="-122"/>
              <a:sym typeface="+mn-ea"/>
            </a:endParaRPr>
          </a:p>
        </p:txBody>
      </p:sp>
      <p:pic>
        <p:nvPicPr>
          <p:cNvPr id="11" name="图片 10"/>
          <p:cNvPicPr>
            <a:picLocks noChangeAspect="1"/>
          </p:cNvPicPr>
          <p:nvPr/>
        </p:nvPicPr>
        <p:blipFill>
          <a:blip r:embed="rId4"/>
          <a:stretch>
            <a:fillRect/>
          </a:stretch>
        </p:blipFill>
        <p:spPr>
          <a:xfrm>
            <a:off x="6599555" y="4445000"/>
            <a:ext cx="4730591" cy="2095500"/>
          </a:xfrm>
          <a:prstGeom prst="rect">
            <a:avLst/>
          </a:prstGeom>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2737485" cy="316865"/>
          </a:xfrm>
        </p:spPr>
        <p:txBody>
          <a:bodyPr/>
          <a:lstStyle/>
          <a:p>
            <a:pPr>
              <a:lnSpc>
                <a:spcPct val="100000"/>
              </a:lnSpc>
            </a:pPr>
            <a:r>
              <a:rPr lang="en-US" altLang="zh-CN" dirty="0" smtClean="0"/>
              <a:t>SOC</a:t>
            </a:r>
            <a:r>
              <a:rPr dirty="0" smtClean="0"/>
              <a:t>估算，</a:t>
            </a:r>
            <a:r>
              <a:rPr dirty="0" smtClean="0"/>
              <a:t>静置修正</a:t>
            </a:r>
            <a:endParaRPr dirty="0" smtClean="0"/>
          </a:p>
        </p:txBody>
      </p:sp>
      <p:sp>
        <p:nvSpPr>
          <p:cNvPr id="3" name="文本框 2"/>
          <p:cNvSpPr txBox="1"/>
          <p:nvPr/>
        </p:nvSpPr>
        <p:spPr>
          <a:xfrm>
            <a:off x="6814820" y="363855"/>
            <a:ext cx="3507105" cy="365760"/>
          </a:xfrm>
          <a:prstGeom prst="rect">
            <a:avLst/>
          </a:prstGeom>
          <a:noFill/>
        </p:spPr>
        <p:txBody>
          <a:bodyPr wrap="square" rtlCol="0">
            <a:noAutofit/>
          </a:bodyPr>
          <a:p>
            <a:pPr lvl="0" indent="0" algn="l">
              <a:lnSpc>
                <a:spcPct val="150000"/>
              </a:lnSpc>
              <a:buClrTx/>
              <a:buSzTx/>
              <a:buFont typeface="Wingdings" panose="05000000000000000000" charset="0"/>
              <a:buNone/>
            </a:pPr>
            <a:r>
              <a:rPr lang="zh-CN" altLang="en-US" sz="1200" b="1" i="1" dirty="0" smtClean="0">
                <a:highlight>
                  <a:srgbClr val="000000">
                    <a:alpha val="0"/>
                  </a:srgbClr>
                </a:highlight>
                <a:latin typeface="微软雅黑 Light" panose="020B0502040204020203" pitchFamily="34" charset="-122"/>
                <a:ea typeface="微软雅黑 Light" panose="020B0502040204020203" pitchFamily="34" charset="-122"/>
                <a:sym typeface="+mn-ea"/>
              </a:rPr>
              <a:t>参考《1500V电池智能管理模块软件设计方案》</a:t>
            </a:r>
            <a:endParaRPr lang="zh-CN" altLang="en-US" sz="1200" b="1" i="1" dirty="0" smtClean="0">
              <a:highlight>
                <a:srgbClr val="000000">
                  <a:alpha val="0"/>
                </a:srgbClr>
              </a:highlight>
              <a:latin typeface="微软雅黑 Light" panose="020B0502040204020203" pitchFamily="34" charset="-122"/>
              <a:ea typeface="微软雅黑 Light" panose="020B0502040204020203" pitchFamily="34" charset="-122"/>
              <a:sym typeface="+mn-ea"/>
            </a:endParaRPr>
          </a:p>
        </p:txBody>
      </p:sp>
      <p:grpSp>
        <p:nvGrpSpPr>
          <p:cNvPr id="21" name="组合 20"/>
          <p:cNvGrpSpPr/>
          <p:nvPr/>
        </p:nvGrpSpPr>
        <p:grpSpPr>
          <a:xfrm>
            <a:off x="550545" y="1267460"/>
            <a:ext cx="4646930" cy="2347595"/>
            <a:chOff x="1434" y="1998"/>
            <a:chExt cx="7318" cy="3697"/>
          </a:xfrm>
        </p:grpSpPr>
        <p:pic>
          <p:nvPicPr>
            <p:cNvPr id="10" name="图片 9"/>
            <p:cNvPicPr>
              <a:picLocks noChangeAspect="1"/>
            </p:cNvPicPr>
            <p:nvPr/>
          </p:nvPicPr>
          <p:blipFill>
            <a:blip r:embed="rId1"/>
            <a:stretch>
              <a:fillRect/>
            </a:stretch>
          </p:blipFill>
          <p:spPr>
            <a:xfrm>
              <a:off x="1434" y="1998"/>
              <a:ext cx="7318" cy="2384"/>
            </a:xfrm>
            <a:prstGeom prst="rect">
              <a:avLst/>
            </a:prstGeom>
          </p:spPr>
        </p:pic>
        <p:pic>
          <p:nvPicPr>
            <p:cNvPr id="12" name="图片 11"/>
            <p:cNvPicPr>
              <a:picLocks noChangeAspect="1"/>
            </p:cNvPicPr>
            <p:nvPr/>
          </p:nvPicPr>
          <p:blipFill>
            <a:blip r:embed="rId2"/>
            <a:stretch>
              <a:fillRect/>
            </a:stretch>
          </p:blipFill>
          <p:spPr>
            <a:xfrm>
              <a:off x="1434" y="4495"/>
              <a:ext cx="7163" cy="1200"/>
            </a:xfrm>
            <a:prstGeom prst="rect">
              <a:avLst/>
            </a:prstGeom>
          </p:spPr>
        </p:pic>
      </p:grpSp>
      <p:sp>
        <p:nvSpPr>
          <p:cNvPr id="22" name="文本框 21"/>
          <p:cNvSpPr txBox="1"/>
          <p:nvPr/>
        </p:nvSpPr>
        <p:spPr>
          <a:xfrm>
            <a:off x="622300" y="908685"/>
            <a:ext cx="1651000" cy="281940"/>
          </a:xfrm>
          <a:prstGeom prst="rect">
            <a:avLst/>
          </a:prstGeom>
          <a:noFill/>
        </p:spPr>
        <p:txBody>
          <a:bodyPr wrap="square" rtlCol="0">
            <a:noAutofit/>
          </a:bodyPr>
          <a:p>
            <a:pPr marL="285750" lvl="0" indent="-285750" algn="l" fontAlgn="auto">
              <a:lnSpc>
                <a:spcPct val="100000"/>
              </a:lnSpc>
              <a:buClrTx/>
              <a:buSzTx/>
              <a:buFont typeface="Wingdings" panose="05000000000000000000" charset="0"/>
              <a:buChar char="p"/>
            </a:pPr>
            <a:r>
              <a:rPr lang="zh-CN" altLang="en-US" sz="1400" dirty="0" smtClean="0">
                <a:highlight>
                  <a:srgbClr val="00FF00"/>
                </a:highlight>
                <a:latin typeface="微软雅黑 Light" panose="020B0502040204020203" pitchFamily="34" charset="-122"/>
                <a:ea typeface="微软雅黑 Light" panose="020B0502040204020203" pitchFamily="34" charset="-122"/>
                <a:sym typeface="+mn-ea"/>
              </a:rPr>
              <a:t>静置校准</a:t>
            </a:r>
            <a:r>
              <a:rPr lang="zh-CN" altLang="en-US" sz="1400" dirty="0" smtClean="0">
                <a:highlight>
                  <a:srgbClr val="00FF00"/>
                </a:highlight>
                <a:latin typeface="微软雅黑 Light" panose="020B0502040204020203" pitchFamily="34" charset="-122"/>
                <a:ea typeface="微软雅黑 Light" panose="020B0502040204020203" pitchFamily="34" charset="-122"/>
                <a:sym typeface="+mn-ea"/>
              </a:rPr>
              <a:t>方法</a:t>
            </a:r>
            <a:endParaRPr lang="zh-CN" altLang="en-US" sz="1400" dirty="0" smtClean="0">
              <a:highlight>
                <a:srgbClr val="00FF00"/>
              </a:highlight>
              <a:latin typeface="微软雅黑 Light" panose="020B0502040204020203" pitchFamily="34" charset="-122"/>
              <a:ea typeface="微软雅黑 Light" panose="020B0502040204020203" pitchFamily="34" charset="-122"/>
              <a:sym typeface="+mn-ea"/>
            </a:endParaRPr>
          </a:p>
        </p:txBody>
      </p:sp>
      <p:cxnSp>
        <p:nvCxnSpPr>
          <p:cNvPr id="23" name="直接箭头连接符 22"/>
          <p:cNvCxnSpPr/>
          <p:nvPr/>
        </p:nvCxnSpPr>
        <p:spPr>
          <a:xfrm flipH="1">
            <a:off x="3142615" y="2060575"/>
            <a:ext cx="504190" cy="792480"/>
          </a:xfrm>
          <a:prstGeom prst="straightConnector1">
            <a:avLst/>
          </a:prstGeom>
          <a:ln w="6350">
            <a:solidFill>
              <a:srgbClr val="FF0000"/>
            </a:solidFill>
            <a:tailEnd type="arrow"/>
          </a:ln>
        </p:spPr>
        <p:style>
          <a:lnRef idx="2">
            <a:schemeClr val="accent1"/>
          </a:lnRef>
          <a:fillRef idx="0">
            <a:srgbClr val="FFFFFF"/>
          </a:fillRef>
          <a:effectRef idx="0">
            <a:srgbClr val="FFFFFF"/>
          </a:effectRef>
          <a:fontRef idx="minor">
            <a:schemeClr val="tx1"/>
          </a:fontRef>
        </p:style>
      </p:cxnSp>
      <p:sp>
        <p:nvSpPr>
          <p:cNvPr id="24" name="文本框 23"/>
          <p:cNvSpPr txBox="1"/>
          <p:nvPr/>
        </p:nvSpPr>
        <p:spPr>
          <a:xfrm>
            <a:off x="3430905" y="2420620"/>
            <a:ext cx="1403985" cy="219710"/>
          </a:xfrm>
          <a:prstGeom prst="rect">
            <a:avLst/>
          </a:prstGeom>
          <a:noFill/>
        </p:spPr>
        <p:txBody>
          <a:bodyPr wrap="square" rtlCol="0">
            <a:noAutofit/>
          </a:bodyPr>
          <a:p>
            <a:pPr indent="0">
              <a:buClrTx/>
              <a:buSzTx/>
              <a:buFont typeface="Wingdings" panose="05000000000000000000" charset="0"/>
              <a:buNone/>
            </a:pPr>
            <a:r>
              <a:rPr lang="zh-CN" altLang="en-US" sz="1200" dirty="0" smtClean="0">
                <a:highlight>
                  <a:srgbClr val="FFFF00"/>
                </a:highlight>
                <a:latin typeface="微软雅黑 Light" panose="020B0502040204020203" pitchFamily="34" charset="-122"/>
                <a:ea typeface="微软雅黑 Light" panose="020B0502040204020203" pitchFamily="34" charset="-122"/>
                <a:sym typeface="+mn-ea"/>
              </a:rPr>
              <a:t>这里比较容易理解</a:t>
            </a:r>
            <a:endParaRPr lang="zh-CN" altLang="en-US" sz="1200" dirty="0" smtClean="0">
              <a:highlight>
                <a:srgbClr val="FFFF00"/>
              </a:highlight>
              <a:latin typeface="微软雅黑 Light" panose="020B0502040204020203" pitchFamily="34" charset="-122"/>
              <a:ea typeface="微软雅黑 Light" panose="020B0502040204020203" pitchFamily="34" charset="-122"/>
              <a:sym typeface="+mn-ea"/>
            </a:endParaRPr>
          </a:p>
        </p:txBody>
      </p:sp>
      <p:sp>
        <p:nvSpPr>
          <p:cNvPr id="25" name="文本框 24"/>
          <p:cNvSpPr txBox="1"/>
          <p:nvPr/>
        </p:nvSpPr>
        <p:spPr>
          <a:xfrm>
            <a:off x="622935" y="3707130"/>
            <a:ext cx="2519680" cy="281940"/>
          </a:xfrm>
          <a:prstGeom prst="rect">
            <a:avLst/>
          </a:prstGeom>
          <a:noFill/>
        </p:spPr>
        <p:txBody>
          <a:bodyPr wrap="square" rtlCol="0">
            <a:noAutofit/>
          </a:bodyPr>
          <a:p>
            <a:pPr marL="285750" lvl="0" indent="-285750" algn="l" fontAlgn="auto">
              <a:lnSpc>
                <a:spcPct val="100000"/>
              </a:lnSpc>
              <a:buClrTx/>
              <a:buSzTx/>
              <a:buFont typeface="Wingdings" panose="05000000000000000000" charset="0"/>
              <a:buChar char="p"/>
            </a:pPr>
            <a:r>
              <a:rPr lang="en-US" altLang="zh-CN" sz="1400" dirty="0" smtClean="0">
                <a:highlight>
                  <a:srgbClr val="00FF00"/>
                </a:highlight>
                <a:latin typeface="微软雅黑 Light" panose="020B0502040204020203" pitchFamily="34" charset="-122"/>
                <a:ea typeface="微软雅黑 Light" panose="020B0502040204020203" pitchFamily="34" charset="-122"/>
                <a:sym typeface="+mn-ea"/>
              </a:rPr>
              <a:t>PACK</a:t>
            </a:r>
            <a:r>
              <a:rPr lang="zh-CN" altLang="en-US" sz="1400" dirty="0" smtClean="0">
                <a:highlight>
                  <a:srgbClr val="00FF00"/>
                </a:highlight>
                <a:latin typeface="微软雅黑 Light" panose="020B0502040204020203" pitchFamily="34" charset="-122"/>
                <a:ea typeface="微软雅黑 Light" panose="020B0502040204020203" pitchFamily="34" charset="-122"/>
                <a:sym typeface="+mn-ea"/>
              </a:rPr>
              <a:t>和</a:t>
            </a:r>
            <a:r>
              <a:rPr lang="en-US" altLang="zh-CN" sz="1400" dirty="0" smtClean="0">
                <a:highlight>
                  <a:srgbClr val="00FF00"/>
                </a:highlight>
                <a:latin typeface="微软雅黑 Light" panose="020B0502040204020203" pitchFamily="34" charset="-122"/>
                <a:ea typeface="微软雅黑 Light" panose="020B0502040204020203" pitchFamily="34" charset="-122"/>
                <a:sym typeface="+mn-ea"/>
              </a:rPr>
              <a:t>RACK</a:t>
            </a:r>
            <a:r>
              <a:rPr lang="zh-CN" altLang="en-US" sz="1400" dirty="0" smtClean="0">
                <a:highlight>
                  <a:srgbClr val="00FF00"/>
                </a:highlight>
                <a:latin typeface="微软雅黑 Light" panose="020B0502040204020203" pitchFamily="34" charset="-122"/>
                <a:ea typeface="微软雅黑 Light" panose="020B0502040204020203" pitchFamily="34" charset="-122"/>
                <a:sym typeface="+mn-ea"/>
              </a:rPr>
              <a:t>的统计</a:t>
            </a:r>
            <a:r>
              <a:rPr lang="zh-CN" altLang="en-US" sz="1400" dirty="0" smtClean="0">
                <a:highlight>
                  <a:srgbClr val="00FF00"/>
                </a:highlight>
                <a:latin typeface="微软雅黑 Light" panose="020B0502040204020203" pitchFamily="34" charset="-122"/>
                <a:ea typeface="微软雅黑 Light" panose="020B0502040204020203" pitchFamily="34" charset="-122"/>
                <a:sym typeface="+mn-ea"/>
              </a:rPr>
              <a:t>方法</a:t>
            </a:r>
            <a:endParaRPr lang="zh-CN" altLang="en-US" sz="1400" dirty="0" smtClean="0">
              <a:highlight>
                <a:srgbClr val="00FF00"/>
              </a:highlight>
              <a:latin typeface="微软雅黑 Light" panose="020B0502040204020203" pitchFamily="34" charset="-122"/>
              <a:ea typeface="微软雅黑 Light" panose="020B0502040204020203" pitchFamily="34" charset="-122"/>
              <a:sym typeface="+mn-ea"/>
            </a:endParaRPr>
          </a:p>
        </p:txBody>
      </p:sp>
      <p:pic>
        <p:nvPicPr>
          <p:cNvPr id="26" name="图片 25"/>
          <p:cNvPicPr>
            <a:picLocks noChangeAspect="1"/>
          </p:cNvPicPr>
          <p:nvPr/>
        </p:nvPicPr>
        <p:blipFill>
          <a:blip r:embed="rId3"/>
          <a:stretch>
            <a:fillRect/>
          </a:stretch>
        </p:blipFill>
        <p:spPr>
          <a:xfrm>
            <a:off x="622300" y="4149090"/>
            <a:ext cx="4817745" cy="2114550"/>
          </a:xfrm>
          <a:prstGeom prst="rect">
            <a:avLst/>
          </a:prstGeom>
        </p:spPr>
      </p:pic>
      <p:sp>
        <p:nvSpPr>
          <p:cNvPr id="27" name="文本框 26"/>
          <p:cNvSpPr txBox="1"/>
          <p:nvPr/>
        </p:nvSpPr>
        <p:spPr>
          <a:xfrm>
            <a:off x="2926715" y="5157470"/>
            <a:ext cx="1403985" cy="426085"/>
          </a:xfrm>
          <a:prstGeom prst="rect">
            <a:avLst/>
          </a:prstGeom>
          <a:noFill/>
        </p:spPr>
        <p:txBody>
          <a:bodyPr wrap="square" rtlCol="0">
            <a:noAutofit/>
          </a:bodyPr>
          <a:p>
            <a:pPr indent="0">
              <a:buClrTx/>
              <a:buSzTx/>
              <a:buFont typeface="Wingdings" panose="05000000000000000000" charset="0"/>
              <a:buNone/>
            </a:pPr>
            <a:r>
              <a:rPr lang="zh-CN" altLang="en-US" sz="1200" dirty="0" smtClean="0">
                <a:highlight>
                  <a:srgbClr val="FF0000"/>
                </a:highlight>
                <a:latin typeface="微软雅黑 Light" panose="020B0502040204020203" pitchFamily="34" charset="-122"/>
                <a:ea typeface="微软雅黑 Light" panose="020B0502040204020203" pitchFamily="34" charset="-122"/>
                <a:sym typeface="+mn-ea"/>
              </a:rPr>
              <a:t>这里意义何在？没有明白？</a:t>
            </a:r>
            <a:endParaRPr lang="zh-CN" altLang="en-US" sz="1200" dirty="0" smtClean="0">
              <a:highlight>
                <a:srgbClr val="FF0000"/>
              </a:highlight>
              <a:latin typeface="微软雅黑 Light" panose="020B0502040204020203" pitchFamily="34" charset="-122"/>
              <a:ea typeface="微软雅黑 Light" panose="020B0502040204020203" pitchFamily="34" charset="-122"/>
              <a:sym typeface="+mn-ea"/>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4867910" cy="316865"/>
          </a:xfrm>
        </p:spPr>
        <p:txBody>
          <a:bodyPr/>
          <a:lstStyle/>
          <a:p>
            <a:pPr>
              <a:lnSpc>
                <a:spcPct val="100000"/>
              </a:lnSpc>
            </a:pPr>
            <a:r>
              <a:rPr lang="en-US" altLang="zh-CN" dirty="0" smtClean="0"/>
              <a:t>SOH</a:t>
            </a:r>
            <a:r>
              <a:rPr dirty="0" smtClean="0"/>
              <a:t>估算，基本原理计算满充后放电</a:t>
            </a:r>
            <a:r>
              <a:rPr dirty="0" smtClean="0"/>
              <a:t>容量</a:t>
            </a:r>
            <a:endParaRPr dirty="0" smtClean="0"/>
          </a:p>
        </p:txBody>
      </p:sp>
      <p:sp>
        <p:nvSpPr>
          <p:cNvPr id="4" name="文本框 3"/>
          <p:cNvSpPr txBox="1"/>
          <p:nvPr/>
        </p:nvSpPr>
        <p:spPr>
          <a:xfrm>
            <a:off x="6814820" y="363855"/>
            <a:ext cx="3507105" cy="365760"/>
          </a:xfrm>
          <a:prstGeom prst="rect">
            <a:avLst/>
          </a:prstGeom>
          <a:noFill/>
        </p:spPr>
        <p:txBody>
          <a:bodyPr wrap="square" rtlCol="0">
            <a:noAutofit/>
          </a:bodyPr>
          <a:p>
            <a:pPr lvl="0" indent="0" algn="l">
              <a:lnSpc>
                <a:spcPct val="150000"/>
              </a:lnSpc>
              <a:buClrTx/>
              <a:buSzTx/>
              <a:buFont typeface="Wingdings" panose="05000000000000000000" charset="0"/>
              <a:buNone/>
            </a:pPr>
            <a:r>
              <a:rPr lang="zh-CN" altLang="en-US" sz="1200" b="1" i="1" dirty="0" smtClean="0">
                <a:highlight>
                  <a:srgbClr val="000000">
                    <a:alpha val="0"/>
                  </a:srgbClr>
                </a:highlight>
                <a:latin typeface="微软雅黑 Light" panose="020B0502040204020203" pitchFamily="34" charset="-122"/>
                <a:ea typeface="微软雅黑 Light" panose="020B0502040204020203" pitchFamily="34" charset="-122"/>
                <a:sym typeface="+mn-ea"/>
              </a:rPr>
              <a:t>参考《1500V电池智能管理模块软件设计方案》</a:t>
            </a:r>
            <a:endParaRPr lang="zh-CN" altLang="en-US" sz="1200" b="1" i="1" dirty="0" smtClean="0">
              <a:highlight>
                <a:srgbClr val="000000">
                  <a:alpha val="0"/>
                </a:srgbClr>
              </a:highlight>
              <a:latin typeface="微软雅黑 Light" panose="020B0502040204020203" pitchFamily="34" charset="-122"/>
              <a:ea typeface="微软雅黑 Light" panose="020B0502040204020203" pitchFamily="34" charset="-122"/>
              <a:sym typeface="+mn-ea"/>
            </a:endParaRPr>
          </a:p>
        </p:txBody>
      </p:sp>
      <p:pic>
        <p:nvPicPr>
          <p:cNvPr id="6" name="图片 5"/>
          <p:cNvPicPr>
            <a:picLocks noChangeAspect="1"/>
          </p:cNvPicPr>
          <p:nvPr/>
        </p:nvPicPr>
        <p:blipFill>
          <a:blip r:embed="rId1"/>
          <a:stretch>
            <a:fillRect/>
          </a:stretch>
        </p:blipFill>
        <p:spPr>
          <a:xfrm>
            <a:off x="910590" y="1196975"/>
            <a:ext cx="4940141" cy="1922621"/>
          </a:xfrm>
          <a:prstGeom prst="rect">
            <a:avLst/>
          </a:prstGeom>
        </p:spPr>
      </p:pic>
      <p:sp>
        <p:nvSpPr>
          <p:cNvPr id="19" name="矩形 18"/>
          <p:cNvSpPr/>
          <p:nvPr/>
        </p:nvSpPr>
        <p:spPr>
          <a:xfrm>
            <a:off x="1031875" y="2348865"/>
            <a:ext cx="1137920" cy="216535"/>
          </a:xfrm>
          <a:prstGeom prst="rect">
            <a:avLst/>
          </a:prstGeom>
          <a:solidFill>
            <a:srgbClr val="FFFF0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文本框 6"/>
          <p:cNvSpPr txBox="1"/>
          <p:nvPr/>
        </p:nvSpPr>
        <p:spPr>
          <a:xfrm>
            <a:off x="622300" y="908685"/>
            <a:ext cx="1651000" cy="281940"/>
          </a:xfrm>
          <a:prstGeom prst="rect">
            <a:avLst/>
          </a:prstGeom>
          <a:noFill/>
        </p:spPr>
        <p:txBody>
          <a:bodyPr wrap="square" rtlCol="0">
            <a:noAutofit/>
          </a:bodyPr>
          <a:p>
            <a:pPr marL="285750" lvl="0" indent="-285750" algn="l" fontAlgn="auto">
              <a:lnSpc>
                <a:spcPct val="100000"/>
              </a:lnSpc>
              <a:buClrTx/>
              <a:buSzTx/>
              <a:buFont typeface="Wingdings" panose="05000000000000000000" charset="0"/>
              <a:buChar char="p"/>
            </a:pPr>
            <a:r>
              <a:rPr lang="en-US" altLang="zh-CN" sz="1400" dirty="0" smtClean="0">
                <a:highlight>
                  <a:srgbClr val="00FF00"/>
                </a:highlight>
                <a:latin typeface="微软雅黑 Light" panose="020B0502040204020203" pitchFamily="34" charset="-122"/>
                <a:ea typeface="微软雅黑 Light" panose="020B0502040204020203" pitchFamily="34" charset="-122"/>
                <a:sym typeface="+mn-ea"/>
              </a:rPr>
              <a:t>Step1</a:t>
            </a:r>
            <a:r>
              <a:rPr lang="zh-CN" altLang="en-US" sz="1400" dirty="0" smtClean="0">
                <a:highlight>
                  <a:srgbClr val="00FF00"/>
                </a:highlight>
                <a:latin typeface="微软雅黑 Light" panose="020B0502040204020203" pitchFamily="34" charset="-122"/>
                <a:ea typeface="微软雅黑 Light" panose="020B0502040204020203" pitchFamily="34" charset="-122"/>
                <a:sym typeface="+mn-ea"/>
              </a:rPr>
              <a:t>：初始</a:t>
            </a:r>
            <a:r>
              <a:rPr lang="zh-CN" altLang="en-US" sz="1400" dirty="0" smtClean="0">
                <a:highlight>
                  <a:srgbClr val="00FF00"/>
                </a:highlight>
                <a:latin typeface="微软雅黑 Light" panose="020B0502040204020203" pitchFamily="34" charset="-122"/>
                <a:ea typeface="微软雅黑 Light" panose="020B0502040204020203" pitchFamily="34" charset="-122"/>
                <a:sym typeface="+mn-ea"/>
              </a:rPr>
              <a:t>化</a:t>
            </a:r>
            <a:endParaRPr lang="zh-CN" altLang="en-US" sz="1400" dirty="0" smtClean="0">
              <a:highlight>
                <a:srgbClr val="00FF00"/>
              </a:highlight>
              <a:latin typeface="微软雅黑 Light" panose="020B0502040204020203" pitchFamily="34" charset="-122"/>
              <a:ea typeface="微软雅黑 Light" panose="020B0502040204020203" pitchFamily="34" charset="-122"/>
              <a:sym typeface="+mn-ea"/>
            </a:endParaRPr>
          </a:p>
        </p:txBody>
      </p:sp>
      <p:sp>
        <p:nvSpPr>
          <p:cNvPr id="27" name="文本框 26"/>
          <p:cNvSpPr txBox="1"/>
          <p:nvPr/>
        </p:nvSpPr>
        <p:spPr>
          <a:xfrm>
            <a:off x="2201545" y="2277110"/>
            <a:ext cx="2458085" cy="381000"/>
          </a:xfrm>
          <a:prstGeom prst="rect">
            <a:avLst/>
          </a:prstGeom>
          <a:noFill/>
        </p:spPr>
        <p:txBody>
          <a:bodyPr wrap="square" rtlCol="0">
            <a:noAutofit/>
          </a:bodyPr>
          <a:p>
            <a:pPr indent="0">
              <a:buClrTx/>
              <a:buSzTx/>
              <a:buFont typeface="Wingdings" panose="05000000000000000000" charset="0"/>
              <a:buNone/>
            </a:pPr>
            <a:r>
              <a:rPr lang="zh-CN" altLang="en-US" sz="1200" dirty="0" smtClean="0">
                <a:highlight>
                  <a:srgbClr val="FF0000"/>
                </a:highlight>
                <a:latin typeface="微软雅黑 Light" panose="020B0502040204020203" pitchFamily="34" charset="-122"/>
                <a:ea typeface="微软雅黑 Light" panose="020B0502040204020203" pitchFamily="34" charset="-122"/>
                <a:sym typeface="+mn-ea"/>
              </a:rPr>
              <a:t>各电芯如何初始化？容测的时候也只知道系统的容量</a:t>
            </a:r>
            <a:r>
              <a:rPr lang="zh-CN" altLang="en-US" sz="1200" dirty="0" smtClean="0">
                <a:highlight>
                  <a:srgbClr val="FF0000"/>
                </a:highlight>
                <a:latin typeface="微软雅黑 Light" panose="020B0502040204020203" pitchFamily="34" charset="-122"/>
                <a:ea typeface="微软雅黑 Light" panose="020B0502040204020203" pitchFamily="34" charset="-122"/>
                <a:sym typeface="+mn-ea"/>
              </a:rPr>
              <a:t>啊</a:t>
            </a:r>
            <a:endParaRPr lang="zh-CN" altLang="en-US" sz="1200" dirty="0" smtClean="0">
              <a:highlight>
                <a:srgbClr val="FF0000"/>
              </a:highlight>
              <a:latin typeface="微软雅黑 Light" panose="020B0502040204020203" pitchFamily="34" charset="-122"/>
              <a:ea typeface="微软雅黑 Light" panose="020B0502040204020203" pitchFamily="34" charset="-122"/>
              <a:sym typeface="+mn-ea"/>
            </a:endParaRPr>
          </a:p>
        </p:txBody>
      </p:sp>
      <p:pic>
        <p:nvPicPr>
          <p:cNvPr id="8" name="图片 7"/>
          <p:cNvPicPr>
            <a:picLocks noChangeAspect="1"/>
          </p:cNvPicPr>
          <p:nvPr/>
        </p:nvPicPr>
        <p:blipFill>
          <a:blip r:embed="rId2"/>
          <a:stretch>
            <a:fillRect/>
          </a:stretch>
        </p:blipFill>
        <p:spPr>
          <a:xfrm>
            <a:off x="982345" y="3503295"/>
            <a:ext cx="4872038" cy="1341120"/>
          </a:xfrm>
          <a:prstGeom prst="rect">
            <a:avLst/>
          </a:prstGeom>
        </p:spPr>
      </p:pic>
      <p:sp>
        <p:nvSpPr>
          <p:cNvPr id="9" name="文本框 8"/>
          <p:cNvSpPr txBox="1"/>
          <p:nvPr/>
        </p:nvSpPr>
        <p:spPr>
          <a:xfrm>
            <a:off x="622300" y="3139440"/>
            <a:ext cx="2346325" cy="281940"/>
          </a:xfrm>
          <a:prstGeom prst="rect">
            <a:avLst/>
          </a:prstGeom>
          <a:noFill/>
        </p:spPr>
        <p:txBody>
          <a:bodyPr wrap="square" rtlCol="0">
            <a:noAutofit/>
          </a:bodyPr>
          <a:p>
            <a:pPr marL="285750" lvl="0" indent="-285750" algn="l" fontAlgn="auto">
              <a:lnSpc>
                <a:spcPct val="100000"/>
              </a:lnSpc>
              <a:buClrTx/>
              <a:buSzTx/>
              <a:buFont typeface="Wingdings" panose="05000000000000000000" charset="0"/>
              <a:buChar char="p"/>
            </a:pPr>
            <a:r>
              <a:rPr lang="en-US" altLang="zh-CN" sz="1400" dirty="0" smtClean="0">
                <a:highlight>
                  <a:srgbClr val="00FF00"/>
                </a:highlight>
                <a:latin typeface="微软雅黑 Light" panose="020B0502040204020203" pitchFamily="34" charset="-122"/>
                <a:ea typeface="微软雅黑 Light" panose="020B0502040204020203" pitchFamily="34" charset="-122"/>
                <a:sym typeface="+mn-ea"/>
              </a:rPr>
              <a:t>Step2</a:t>
            </a:r>
            <a:r>
              <a:rPr lang="zh-CN" altLang="en-US" sz="1400" dirty="0" smtClean="0">
                <a:highlight>
                  <a:srgbClr val="00FF00"/>
                </a:highlight>
                <a:latin typeface="微软雅黑 Light" panose="020B0502040204020203" pitchFamily="34" charset="-122"/>
                <a:ea typeface="微软雅黑 Light" panose="020B0502040204020203" pitchFamily="34" charset="-122"/>
                <a:sym typeface="+mn-ea"/>
              </a:rPr>
              <a:t>：计算准入</a:t>
            </a:r>
            <a:r>
              <a:rPr lang="zh-CN" altLang="en-US" sz="1400" dirty="0" smtClean="0">
                <a:highlight>
                  <a:srgbClr val="00FF00"/>
                </a:highlight>
                <a:latin typeface="微软雅黑 Light" panose="020B0502040204020203" pitchFamily="34" charset="-122"/>
                <a:ea typeface="微软雅黑 Light" panose="020B0502040204020203" pitchFamily="34" charset="-122"/>
                <a:sym typeface="+mn-ea"/>
              </a:rPr>
              <a:t>条件</a:t>
            </a:r>
            <a:endParaRPr lang="zh-CN" altLang="en-US" sz="1400" dirty="0" smtClean="0">
              <a:highlight>
                <a:srgbClr val="00FF00"/>
              </a:highlight>
              <a:latin typeface="微软雅黑 Light" panose="020B0502040204020203" pitchFamily="34" charset="-122"/>
              <a:ea typeface="微软雅黑 Light" panose="020B0502040204020203" pitchFamily="34" charset="-122"/>
              <a:sym typeface="+mn-ea"/>
            </a:endParaRPr>
          </a:p>
        </p:txBody>
      </p:sp>
      <p:pic>
        <p:nvPicPr>
          <p:cNvPr id="15" name="图片 5"/>
          <p:cNvPicPr>
            <a:picLocks noChangeAspect="1"/>
          </p:cNvPicPr>
          <p:nvPr/>
        </p:nvPicPr>
        <p:blipFill>
          <a:blip r:embed="rId3"/>
          <a:stretch>
            <a:fillRect/>
          </a:stretch>
        </p:blipFill>
        <p:spPr>
          <a:xfrm>
            <a:off x="1198245" y="4941570"/>
            <a:ext cx="3756025" cy="1663065"/>
          </a:xfrm>
          <a:prstGeom prst="rect">
            <a:avLst/>
          </a:prstGeom>
          <a:noFill/>
          <a:ln>
            <a:noFill/>
          </a:ln>
        </p:spPr>
      </p:pic>
      <p:sp>
        <p:nvSpPr>
          <p:cNvPr id="11" name="文本框 10"/>
          <p:cNvSpPr txBox="1"/>
          <p:nvPr/>
        </p:nvSpPr>
        <p:spPr>
          <a:xfrm>
            <a:off x="2782570" y="3141345"/>
            <a:ext cx="2347595" cy="334010"/>
          </a:xfrm>
          <a:prstGeom prst="rect">
            <a:avLst/>
          </a:prstGeom>
          <a:noFill/>
        </p:spPr>
        <p:txBody>
          <a:bodyPr wrap="square" rtlCol="0">
            <a:noAutofit/>
          </a:bodyPr>
          <a:p>
            <a:pPr indent="0">
              <a:buClrTx/>
              <a:buSzTx/>
              <a:buFont typeface="Wingdings" panose="05000000000000000000" charset="0"/>
              <a:buNone/>
            </a:pPr>
            <a:r>
              <a:rPr lang="zh-CN" altLang="en-US" sz="1200" dirty="0" smtClean="0">
                <a:highlight>
                  <a:srgbClr val="FFFF00"/>
                </a:highlight>
                <a:latin typeface="微软雅黑 Light" panose="020B0502040204020203" pitchFamily="34" charset="-122"/>
                <a:ea typeface="微软雅黑 Light" panose="020B0502040204020203" pitchFamily="34" charset="-122"/>
                <a:sym typeface="+mn-ea"/>
              </a:rPr>
              <a:t>这里的目的应该就是判系统满</a:t>
            </a:r>
            <a:r>
              <a:rPr lang="zh-CN" altLang="en-US" sz="1200" dirty="0" smtClean="0">
                <a:highlight>
                  <a:srgbClr val="FFFF00"/>
                </a:highlight>
                <a:latin typeface="微软雅黑 Light" panose="020B0502040204020203" pitchFamily="34" charset="-122"/>
                <a:ea typeface="微软雅黑 Light" panose="020B0502040204020203" pitchFamily="34" charset="-122"/>
                <a:sym typeface="+mn-ea"/>
              </a:rPr>
              <a:t>充</a:t>
            </a:r>
            <a:endParaRPr lang="zh-CN" altLang="en-US" sz="1200" dirty="0" smtClean="0">
              <a:highlight>
                <a:srgbClr val="FFFF00"/>
              </a:highlight>
              <a:latin typeface="微软雅黑 Light" panose="020B0502040204020203" pitchFamily="34" charset="-122"/>
              <a:ea typeface="微软雅黑 Light" panose="020B0502040204020203" pitchFamily="34" charset="-122"/>
              <a:sym typeface="+mn-ea"/>
            </a:endParaRPr>
          </a:p>
        </p:txBody>
      </p:sp>
      <p:pic>
        <p:nvPicPr>
          <p:cNvPr id="2" name="图片 1"/>
          <p:cNvPicPr>
            <a:picLocks noChangeAspect="1"/>
          </p:cNvPicPr>
          <p:nvPr/>
        </p:nvPicPr>
        <p:blipFill>
          <a:blip r:embed="rId4"/>
          <a:stretch>
            <a:fillRect/>
          </a:stretch>
        </p:blipFill>
        <p:spPr>
          <a:xfrm>
            <a:off x="7031355" y="4869180"/>
            <a:ext cx="4437221" cy="1760220"/>
          </a:xfrm>
          <a:prstGeom prst="rect">
            <a:avLst/>
          </a:prstGeom>
        </p:spPr>
      </p:pic>
      <p:sp>
        <p:nvSpPr>
          <p:cNvPr id="3" name="文本框 2"/>
          <p:cNvSpPr txBox="1"/>
          <p:nvPr/>
        </p:nvSpPr>
        <p:spPr>
          <a:xfrm>
            <a:off x="6887210" y="4509135"/>
            <a:ext cx="2346325" cy="281940"/>
          </a:xfrm>
          <a:prstGeom prst="rect">
            <a:avLst/>
          </a:prstGeom>
          <a:noFill/>
        </p:spPr>
        <p:txBody>
          <a:bodyPr wrap="square" rtlCol="0">
            <a:noAutofit/>
          </a:bodyPr>
          <a:p>
            <a:pPr marL="285750" lvl="0" indent="-285750" algn="l" fontAlgn="auto">
              <a:lnSpc>
                <a:spcPct val="100000"/>
              </a:lnSpc>
              <a:buClrTx/>
              <a:buSzTx/>
              <a:buFont typeface="Wingdings" panose="05000000000000000000" charset="0"/>
              <a:buChar char="p"/>
            </a:pPr>
            <a:r>
              <a:rPr lang="en-US" altLang="zh-CN" sz="1400" dirty="0" smtClean="0">
                <a:highlight>
                  <a:srgbClr val="00FF00"/>
                </a:highlight>
                <a:latin typeface="微软雅黑 Light" panose="020B0502040204020203" pitchFamily="34" charset="-122"/>
                <a:ea typeface="微软雅黑 Light" panose="020B0502040204020203" pitchFamily="34" charset="-122"/>
                <a:sym typeface="+mn-ea"/>
              </a:rPr>
              <a:t>Step3</a:t>
            </a:r>
            <a:r>
              <a:rPr lang="zh-CN" altLang="en-US" sz="1400" dirty="0" smtClean="0">
                <a:highlight>
                  <a:srgbClr val="00FF00"/>
                </a:highlight>
                <a:latin typeface="微软雅黑 Light" panose="020B0502040204020203" pitchFamily="34" charset="-122"/>
                <a:ea typeface="微软雅黑 Light" panose="020B0502040204020203" pitchFamily="34" charset="-122"/>
                <a:sym typeface="+mn-ea"/>
              </a:rPr>
              <a:t>：</a:t>
            </a:r>
            <a:r>
              <a:rPr lang="en-US" altLang="zh-CN" sz="1400" dirty="0" smtClean="0">
                <a:highlight>
                  <a:srgbClr val="00FF00"/>
                </a:highlight>
                <a:latin typeface="微软雅黑 Light" panose="020B0502040204020203" pitchFamily="34" charset="-122"/>
                <a:ea typeface="微软雅黑 Light" panose="020B0502040204020203" pitchFamily="34" charset="-122"/>
                <a:sym typeface="+mn-ea"/>
              </a:rPr>
              <a:t>SOH</a:t>
            </a:r>
            <a:r>
              <a:rPr lang="zh-CN" altLang="en-US" sz="1400" dirty="0" smtClean="0">
                <a:highlight>
                  <a:srgbClr val="00FF00"/>
                </a:highlight>
                <a:latin typeface="微软雅黑 Light" panose="020B0502040204020203" pitchFamily="34" charset="-122"/>
                <a:ea typeface="微软雅黑 Light" panose="020B0502040204020203" pitchFamily="34" charset="-122"/>
                <a:sym typeface="+mn-ea"/>
              </a:rPr>
              <a:t>计算</a:t>
            </a:r>
            <a:r>
              <a:rPr lang="zh-CN" altLang="en-US" sz="1400" dirty="0" smtClean="0">
                <a:highlight>
                  <a:srgbClr val="00FF00"/>
                </a:highlight>
                <a:latin typeface="微软雅黑 Light" panose="020B0502040204020203" pitchFamily="34" charset="-122"/>
                <a:ea typeface="微软雅黑 Light" panose="020B0502040204020203" pitchFamily="34" charset="-122"/>
                <a:sym typeface="+mn-ea"/>
              </a:rPr>
              <a:t>启动</a:t>
            </a:r>
            <a:endParaRPr lang="zh-CN" altLang="en-US" sz="1400" dirty="0" smtClean="0">
              <a:highlight>
                <a:srgbClr val="00FF00"/>
              </a:highlight>
              <a:latin typeface="微软雅黑 Light" panose="020B0502040204020203" pitchFamily="34" charset="-122"/>
              <a:ea typeface="微软雅黑 Light" panose="020B0502040204020203" pitchFamily="34" charset="-122"/>
              <a:sym typeface="+mn-ea"/>
            </a:endParaRPr>
          </a:p>
        </p:txBody>
      </p:sp>
      <p:cxnSp>
        <p:nvCxnSpPr>
          <p:cNvPr id="23" name="直接箭头连接符 22"/>
          <p:cNvCxnSpPr/>
          <p:nvPr/>
        </p:nvCxnSpPr>
        <p:spPr>
          <a:xfrm flipV="1">
            <a:off x="4655185" y="5517515"/>
            <a:ext cx="3168015" cy="314960"/>
          </a:xfrm>
          <a:prstGeom prst="straightConnector1">
            <a:avLst/>
          </a:prstGeom>
          <a:ln w="6350">
            <a:solidFill>
              <a:srgbClr val="FF0000"/>
            </a:solidFill>
            <a:tailEnd type="arrow"/>
          </a:ln>
        </p:spPr>
        <p:style>
          <a:lnRef idx="2">
            <a:schemeClr val="accent1"/>
          </a:lnRef>
          <a:fillRef idx="0">
            <a:srgbClr val="FFFFFF"/>
          </a:fillRef>
          <a:effectRef idx="0">
            <a:srgbClr val="FFFFFF"/>
          </a:effectRef>
          <a:fontRef idx="minor">
            <a:schemeClr val="tx1"/>
          </a:fontRef>
        </p:style>
      </p:cxnSp>
      <p:sp>
        <p:nvSpPr>
          <p:cNvPr id="12" name="文本框 11"/>
          <p:cNvSpPr txBox="1"/>
          <p:nvPr/>
        </p:nvSpPr>
        <p:spPr>
          <a:xfrm>
            <a:off x="6598920" y="5733415"/>
            <a:ext cx="1090930" cy="334010"/>
          </a:xfrm>
          <a:prstGeom prst="rect">
            <a:avLst/>
          </a:prstGeom>
          <a:noFill/>
        </p:spPr>
        <p:txBody>
          <a:bodyPr wrap="square" rtlCol="0">
            <a:noAutofit/>
          </a:bodyPr>
          <a:p>
            <a:pPr indent="0">
              <a:buClrTx/>
              <a:buSzTx/>
              <a:buFont typeface="Wingdings" panose="05000000000000000000" charset="0"/>
              <a:buNone/>
            </a:pPr>
            <a:r>
              <a:rPr lang="zh-CN" altLang="en-US" sz="1200" dirty="0" smtClean="0">
                <a:highlight>
                  <a:srgbClr val="FFFF00"/>
                </a:highlight>
                <a:latin typeface="微软雅黑 Light" panose="020B0502040204020203" pitchFamily="34" charset="-122"/>
                <a:ea typeface="微软雅黑 Light" panose="020B0502040204020203" pitchFamily="34" charset="-122"/>
                <a:sym typeface="+mn-ea"/>
              </a:rPr>
              <a:t>启动时刻要有放电</a:t>
            </a:r>
            <a:r>
              <a:rPr lang="zh-CN" altLang="en-US" sz="1200" dirty="0" smtClean="0">
                <a:highlight>
                  <a:srgbClr val="FFFF00"/>
                </a:highlight>
                <a:latin typeface="微软雅黑 Light" panose="020B0502040204020203" pitchFamily="34" charset="-122"/>
                <a:ea typeface="微软雅黑 Light" panose="020B0502040204020203" pitchFamily="34" charset="-122"/>
                <a:sym typeface="+mn-ea"/>
              </a:rPr>
              <a:t>电流</a:t>
            </a:r>
            <a:endParaRPr lang="zh-CN" altLang="en-US" sz="1200" dirty="0" smtClean="0">
              <a:highlight>
                <a:srgbClr val="FFFF00"/>
              </a:highlight>
              <a:latin typeface="微软雅黑 Light" panose="020B0502040204020203" pitchFamily="34" charset="-122"/>
              <a:ea typeface="微软雅黑 Light" panose="020B0502040204020203" pitchFamily="34" charset="-122"/>
              <a:sym typeface="+mn-ea"/>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462405" y="366395"/>
            <a:ext cx="3257550" cy="316865"/>
          </a:xfrm>
        </p:spPr>
        <p:txBody>
          <a:bodyPr/>
          <a:lstStyle/>
          <a:p>
            <a:pPr>
              <a:lnSpc>
                <a:spcPct val="100000"/>
              </a:lnSpc>
            </a:pPr>
            <a:r>
              <a:rPr dirty="0" smtClean="0"/>
              <a:t>编写</a:t>
            </a:r>
            <a:r>
              <a:rPr dirty="0" smtClean="0"/>
              <a:t>过程</a:t>
            </a:r>
            <a:endParaRPr dirty="0" smtClean="0"/>
          </a:p>
        </p:txBody>
      </p:sp>
      <p:sp>
        <p:nvSpPr>
          <p:cNvPr id="4" name="文本占位符 4"/>
          <p:cNvSpPr>
            <a:spLocks noGrp="1"/>
          </p:cNvSpPr>
          <p:nvPr>
            <p:custDataLst>
              <p:tags r:id="rId1"/>
            </p:custDataLst>
          </p:nvPr>
        </p:nvSpPr>
        <p:spPr>
          <a:xfrm>
            <a:off x="982980" y="366395"/>
            <a:ext cx="575721" cy="316865"/>
          </a:xfrm>
          <a:prstGeom prst="rect">
            <a:avLst/>
          </a:prstGeom>
        </p:spPr>
        <p:txBody>
          <a:bodyPr/>
          <a:lstStyle>
            <a:lvl1pPr marL="0" indent="0" algn="l" defTabSz="914400" rtl="0" eaLnBrk="1" latinLnBrk="0" hangingPunct="1">
              <a:lnSpc>
                <a:spcPct val="90000"/>
              </a:lnSpc>
              <a:spcBef>
                <a:spcPct val="20000"/>
              </a:spcBef>
              <a:spcAft>
                <a:spcPts val="0"/>
              </a:spcAft>
              <a:buFont typeface="Arial" panose="020B0604020202020204" pitchFamily="34" charset="0"/>
              <a:buNone/>
              <a:defRPr lang="zh-CN" altLang="en-US" sz="2000" b="1" u="none" strike="noStrike" kern="1200" cap="none" spc="0" normalizeH="0" baseline="0">
                <a:solidFill>
                  <a:srgbClr val="3A70D3"/>
                </a:solidFill>
                <a:uFillTx/>
                <a:latin typeface="微软雅黑" panose="020B0503020204020204" pitchFamily="34" charset="-122"/>
                <a:ea typeface="微软雅黑" panose="020B0503020204020204" pitchFamily="34" charset="-122"/>
                <a:cs typeface="Arial" panose="020B0604020202020204" pitchFamily="34" charset="0"/>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00000"/>
              </a:lnSpc>
            </a:pPr>
            <a:r>
              <a:rPr lang="en-US" altLang="zh-CN" dirty="0" smtClean="0"/>
              <a:t>01</a:t>
            </a:r>
            <a:endParaRPr lang="zh-CN" altLang="en-US" dirty="0"/>
          </a:p>
        </p:txBody>
      </p:sp>
      <p:graphicFrame>
        <p:nvGraphicFramePr>
          <p:cNvPr id="2" name="表格 1"/>
          <p:cNvGraphicFramePr/>
          <p:nvPr/>
        </p:nvGraphicFramePr>
        <p:xfrm>
          <a:off x="1558290" y="908685"/>
          <a:ext cx="7560310" cy="3429000"/>
        </p:xfrm>
        <a:graphic>
          <a:graphicData uri="http://schemas.openxmlformats.org/drawingml/2006/table">
            <a:tbl>
              <a:tblPr firstRow="1" bandRow="1">
                <a:tableStyleId>{5C22544A-7EE6-4342-B048-85BDC9FD1C3A}</a:tableStyleId>
              </a:tblPr>
              <a:tblGrid>
                <a:gridCol w="1260000"/>
                <a:gridCol w="2520000"/>
                <a:gridCol w="1260000"/>
                <a:gridCol w="2520000"/>
              </a:tblGrid>
              <a:tr h="381000">
                <a:tc>
                  <a:txBody>
                    <a:bodyPr/>
                    <a:p>
                      <a:pPr algn="ctr">
                        <a:buNone/>
                      </a:pPr>
                      <a:endParaRPr lang="zh-CN" altLang="en-US" sz="1400">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ctr">
                        <a:buNone/>
                      </a:pPr>
                      <a:r>
                        <a:rPr lang="zh-CN" altLang="en-US" sz="1400">
                          <a:solidFill>
                            <a:schemeClr val="tx1"/>
                          </a:solidFill>
                          <a:latin typeface="微软雅黑 Light" panose="020B0502040204020203" pitchFamily="34" charset="-122"/>
                          <a:ea typeface="微软雅黑 Light" panose="020B0502040204020203" pitchFamily="34" charset="-122"/>
                        </a:rPr>
                        <a:t>记录</a:t>
                      </a:r>
                      <a:endParaRPr lang="zh-CN" altLang="en-US" sz="1400">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ctr">
                        <a:buNone/>
                      </a:pPr>
                      <a:endParaRPr lang="zh-CN" altLang="en-US" sz="1400">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ctr">
                        <a:buNone/>
                      </a:pPr>
                      <a:r>
                        <a:rPr lang="zh-CN" altLang="en-US" sz="1400">
                          <a:solidFill>
                            <a:schemeClr val="tx1"/>
                          </a:solidFill>
                          <a:latin typeface="微软雅黑 Light" panose="020B0502040204020203" pitchFamily="34" charset="-122"/>
                          <a:ea typeface="微软雅黑 Light" panose="020B0502040204020203" pitchFamily="34" charset="-122"/>
                        </a:rPr>
                        <a:t>记录</a:t>
                      </a:r>
                      <a:endParaRPr lang="zh-CN" altLang="en-US" sz="1400">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r h="381000">
                <a:tc>
                  <a:txBody>
                    <a:bodyPr/>
                    <a:p>
                      <a:pPr algn="ctr">
                        <a:buNone/>
                      </a:pPr>
                      <a:r>
                        <a:rPr lang="zh-CN" altLang="en-US" sz="1400" b="1">
                          <a:solidFill>
                            <a:schemeClr val="tx1"/>
                          </a:solidFill>
                          <a:latin typeface="微软雅黑 Light" panose="020B0502040204020203" pitchFamily="34" charset="-122"/>
                          <a:ea typeface="微软雅黑 Light" panose="020B0502040204020203" pitchFamily="34" charset="-122"/>
                          <a:cs typeface="微软雅黑 Light" panose="020B0502040204020203" pitchFamily="34" charset="-122"/>
                        </a:rPr>
                        <a:t>概要</a:t>
                      </a:r>
                      <a:endParaRPr lang="zh-CN" altLang="en-US" sz="1400" b="1">
                        <a:solidFill>
                          <a:schemeClr val="tx1"/>
                        </a:solidFill>
                        <a:latin typeface="微软雅黑 Light" panose="020B0502040204020203" pitchFamily="34" charset="-122"/>
                        <a:ea typeface="微软雅黑 Light" panose="020B0502040204020203" pitchFamily="34" charset="-122"/>
                        <a:cs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l">
                        <a:buNone/>
                      </a:pPr>
                      <a:endParaRPr lang="zh-CN" altLang="en-US" sz="1400">
                        <a:solidFill>
                          <a:schemeClr val="tx1"/>
                        </a:solidFill>
                        <a:highlight>
                          <a:srgbClr val="00FF00"/>
                        </a:highlight>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ctr">
                        <a:buNone/>
                      </a:pPr>
                      <a:endParaRPr lang="zh-CN" altLang="en-US" sz="1400" b="1">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l">
                        <a:buNone/>
                      </a:pPr>
                      <a:endParaRPr lang="zh-CN" altLang="en-US" sz="1400">
                        <a:solidFill>
                          <a:schemeClr val="tx1"/>
                        </a:solidFill>
                        <a:highlight>
                          <a:srgbClr val="FFFF00"/>
                        </a:highlight>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r h="381000">
                <a:tc>
                  <a:txBody>
                    <a:bodyPr/>
                    <a:p>
                      <a:pPr algn="ctr">
                        <a:buNone/>
                      </a:pPr>
                      <a:r>
                        <a:rPr lang="zh-CN" altLang="en-US" sz="1400" b="1">
                          <a:solidFill>
                            <a:schemeClr val="tx1"/>
                          </a:solidFill>
                          <a:latin typeface="微软雅黑 Light" panose="020B0502040204020203" pitchFamily="34" charset="-122"/>
                          <a:ea typeface="微软雅黑 Light" panose="020B0502040204020203" pitchFamily="34" charset="-122"/>
                        </a:rPr>
                        <a:t>制造工艺</a:t>
                      </a:r>
                      <a:endParaRPr lang="zh-CN" altLang="en-US" sz="1400" b="1">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l">
                        <a:buNone/>
                      </a:pPr>
                      <a:r>
                        <a:rPr lang="zh-CN" altLang="en-US" sz="1400">
                          <a:solidFill>
                            <a:schemeClr val="tx1"/>
                          </a:solidFill>
                          <a:latin typeface="微软雅黑 Light" panose="020B0502040204020203" pitchFamily="34" charset="-122"/>
                          <a:ea typeface="微软雅黑 Light" panose="020B0502040204020203" pitchFamily="34" charset="-122"/>
                        </a:rPr>
                        <a:t>叠层、卷绕</a:t>
                      </a:r>
                      <a:endParaRPr lang="zh-CN" altLang="en-US" sz="1400">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ctr">
                        <a:buNone/>
                      </a:pPr>
                      <a:endParaRPr lang="zh-CN" altLang="en-US" sz="1400" b="1">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l">
                        <a:buNone/>
                      </a:pPr>
                      <a:endParaRPr lang="zh-CN" altLang="en-US" sz="1400">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r h="381000">
                <a:tc>
                  <a:txBody>
                    <a:bodyPr/>
                    <a:p>
                      <a:pPr algn="ctr">
                        <a:buNone/>
                      </a:pPr>
                      <a:endParaRPr lang="zh-CN" altLang="en-US" sz="1400" b="1">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l">
                        <a:buNone/>
                      </a:pPr>
                      <a:endParaRPr lang="zh-CN" altLang="en-US" sz="1400">
                        <a:solidFill>
                          <a:schemeClr val="tx1"/>
                        </a:solidFill>
                        <a:highlight>
                          <a:srgbClr val="00FF00"/>
                        </a:highlight>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ctr">
                        <a:buNone/>
                      </a:pPr>
                      <a:endParaRPr lang="en-US" altLang="zh-CN" sz="1400" b="1">
                        <a:solidFill>
                          <a:schemeClr val="tx1"/>
                        </a:solidFill>
                        <a:latin typeface="微软雅黑 Light" panose="020B0502040204020203" pitchFamily="34" charset="-122"/>
                        <a:ea typeface="微软雅黑 Light" panose="020B0502040204020203" pitchFamily="34" charset="-122"/>
                        <a:sym typeface="+mn-ea"/>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l">
                        <a:buNone/>
                      </a:pPr>
                      <a:endParaRPr lang="zh-CN" altLang="en-US" sz="1400">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r h="381000">
                <a:tc>
                  <a:txBody>
                    <a:bodyPr/>
                    <a:p>
                      <a:pPr algn="ctr">
                        <a:buNone/>
                      </a:pPr>
                      <a:endParaRPr lang="zh-CN" altLang="en-US" sz="1400" b="1">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l">
                        <a:buNone/>
                      </a:pPr>
                      <a:endParaRPr lang="zh-CN" altLang="en-US" sz="1400">
                        <a:solidFill>
                          <a:schemeClr val="tx1"/>
                        </a:solidFill>
                        <a:highlight>
                          <a:srgbClr val="FF0000"/>
                        </a:highlight>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ctr">
                        <a:buNone/>
                      </a:pPr>
                      <a:endParaRPr lang="zh-CN" altLang="en-US" sz="1400" b="1">
                        <a:solidFill>
                          <a:srgbClr val="FF0000"/>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l">
                        <a:buNone/>
                      </a:pPr>
                      <a:endParaRPr lang="zh-CN" altLang="en-US" sz="1400">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r h="381000">
                <a:tc>
                  <a:txBody>
                    <a:bodyPr/>
                    <a:p>
                      <a:pPr algn="ctr">
                        <a:buNone/>
                      </a:pPr>
                      <a:endParaRPr lang="en-US" altLang="zh-CN" sz="1400" b="1">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l">
                        <a:buNone/>
                      </a:pPr>
                      <a:endParaRPr lang="zh-CN" altLang="en-US" sz="1400">
                        <a:solidFill>
                          <a:schemeClr val="tx1"/>
                        </a:solidFill>
                        <a:highlight>
                          <a:srgbClr val="FFFF00"/>
                        </a:highlight>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ctr">
                        <a:buNone/>
                      </a:pPr>
                      <a:endParaRPr lang="en-US" altLang="zh-CN" sz="1400" b="1">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l">
                        <a:buNone/>
                      </a:pPr>
                      <a:endParaRPr lang="zh-CN" altLang="en-US" sz="1400">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r h="381000">
                <a:tc>
                  <a:txBody>
                    <a:bodyPr/>
                    <a:p>
                      <a:pPr algn="ctr">
                        <a:buNone/>
                      </a:pPr>
                      <a:endParaRPr lang="zh-CN" altLang="en-US" sz="1400" b="1">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l">
                        <a:buNone/>
                      </a:pPr>
                      <a:endParaRPr lang="zh-CN" altLang="en-US" sz="1400">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ctr">
                        <a:buNone/>
                      </a:pPr>
                      <a:endParaRPr lang="zh-CN" altLang="en-US" sz="1400">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l">
                        <a:buNone/>
                      </a:pPr>
                      <a:endParaRPr lang="zh-CN" altLang="en-US" sz="1400">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r h="381000">
                <a:tc>
                  <a:txBody>
                    <a:bodyPr/>
                    <a:p>
                      <a:pPr algn="ctr">
                        <a:buNone/>
                      </a:pPr>
                      <a:endParaRPr lang="zh-CN" altLang="en-US" sz="1400" b="1">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l">
                        <a:buNone/>
                      </a:pPr>
                      <a:endParaRPr lang="zh-CN" altLang="en-US" sz="1400">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ctr">
                        <a:buNone/>
                      </a:pPr>
                      <a:endParaRPr lang="en-US" altLang="zh-CN" sz="1400" b="1">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l">
                        <a:buNone/>
                      </a:pPr>
                      <a:endParaRPr lang="zh-CN" altLang="en-US" sz="1400">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r h="381000">
                <a:tc>
                  <a:txBody>
                    <a:bodyPr/>
                    <a:p>
                      <a:pPr algn="ctr">
                        <a:buNone/>
                      </a:pPr>
                      <a:endParaRPr lang="zh-CN" altLang="en-US" sz="1400" b="1">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l">
                        <a:buNone/>
                      </a:pPr>
                      <a:endParaRPr lang="zh-CN" altLang="en-US" sz="1400">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ctr">
                        <a:buNone/>
                      </a:pPr>
                      <a:endParaRPr lang="zh-CN" altLang="en-US" sz="1400" b="1">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l">
                        <a:buNone/>
                      </a:pPr>
                      <a:endParaRPr lang="zh-CN" altLang="en-US" sz="1400">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bl>
          </a:graphicData>
        </a:graphic>
      </p:graphicFrame>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4972050" cy="316865"/>
          </a:xfrm>
        </p:spPr>
        <p:txBody>
          <a:bodyPr/>
          <a:lstStyle/>
          <a:p>
            <a:pPr>
              <a:lnSpc>
                <a:spcPct val="100000"/>
              </a:lnSpc>
            </a:pPr>
            <a:r>
              <a:rPr lang="en-US" altLang="zh-CN" dirty="0" smtClean="0"/>
              <a:t>SOH</a:t>
            </a:r>
            <a:r>
              <a:rPr dirty="0" smtClean="0"/>
              <a:t>估算，基本原理计算满充后放电</a:t>
            </a:r>
            <a:r>
              <a:rPr dirty="0" smtClean="0"/>
              <a:t>容量</a:t>
            </a:r>
            <a:endParaRPr dirty="0" smtClean="0"/>
          </a:p>
        </p:txBody>
      </p:sp>
      <p:sp>
        <p:nvSpPr>
          <p:cNvPr id="4" name="文本框 3"/>
          <p:cNvSpPr txBox="1"/>
          <p:nvPr/>
        </p:nvSpPr>
        <p:spPr>
          <a:xfrm>
            <a:off x="6814820" y="363855"/>
            <a:ext cx="3507105" cy="365760"/>
          </a:xfrm>
          <a:prstGeom prst="rect">
            <a:avLst/>
          </a:prstGeom>
          <a:noFill/>
        </p:spPr>
        <p:txBody>
          <a:bodyPr wrap="square" rtlCol="0">
            <a:noAutofit/>
          </a:bodyPr>
          <a:p>
            <a:pPr lvl="0" indent="0" algn="l">
              <a:lnSpc>
                <a:spcPct val="150000"/>
              </a:lnSpc>
              <a:buClrTx/>
              <a:buSzTx/>
              <a:buFont typeface="Wingdings" panose="05000000000000000000" charset="0"/>
              <a:buNone/>
            </a:pPr>
            <a:r>
              <a:rPr lang="zh-CN" altLang="en-US" sz="1200" b="1" i="1" dirty="0" smtClean="0">
                <a:highlight>
                  <a:srgbClr val="000000">
                    <a:alpha val="0"/>
                  </a:srgbClr>
                </a:highlight>
                <a:latin typeface="微软雅黑 Light" panose="020B0502040204020203" pitchFamily="34" charset="-122"/>
                <a:ea typeface="微软雅黑 Light" panose="020B0502040204020203" pitchFamily="34" charset="-122"/>
                <a:sym typeface="+mn-ea"/>
              </a:rPr>
              <a:t>参考《1500V电池智能管理模块软件设计方案》</a:t>
            </a:r>
            <a:endParaRPr lang="zh-CN" altLang="en-US" sz="1200" b="1" i="1" dirty="0" smtClean="0">
              <a:highlight>
                <a:srgbClr val="000000">
                  <a:alpha val="0"/>
                </a:srgbClr>
              </a:highlight>
              <a:latin typeface="微软雅黑 Light" panose="020B0502040204020203" pitchFamily="34" charset="-122"/>
              <a:ea typeface="微软雅黑 Light" panose="020B0502040204020203" pitchFamily="34" charset="-122"/>
              <a:sym typeface="+mn-ea"/>
            </a:endParaRPr>
          </a:p>
        </p:txBody>
      </p:sp>
      <p:sp>
        <p:nvSpPr>
          <p:cNvPr id="3" name="文本框 2"/>
          <p:cNvSpPr txBox="1"/>
          <p:nvPr/>
        </p:nvSpPr>
        <p:spPr>
          <a:xfrm>
            <a:off x="838200" y="908685"/>
            <a:ext cx="2346325" cy="281940"/>
          </a:xfrm>
          <a:prstGeom prst="rect">
            <a:avLst/>
          </a:prstGeom>
          <a:noFill/>
        </p:spPr>
        <p:txBody>
          <a:bodyPr wrap="square" rtlCol="0">
            <a:noAutofit/>
          </a:bodyPr>
          <a:p>
            <a:pPr marL="285750" lvl="0" indent="-285750" algn="l" fontAlgn="auto">
              <a:lnSpc>
                <a:spcPct val="100000"/>
              </a:lnSpc>
              <a:buClrTx/>
              <a:buSzTx/>
              <a:buFont typeface="Wingdings" panose="05000000000000000000" charset="0"/>
              <a:buChar char="p"/>
            </a:pPr>
            <a:r>
              <a:rPr lang="en-US" altLang="zh-CN" sz="1400" dirty="0" smtClean="0">
                <a:highlight>
                  <a:srgbClr val="00FF00"/>
                </a:highlight>
                <a:latin typeface="微软雅黑 Light" panose="020B0502040204020203" pitchFamily="34" charset="-122"/>
                <a:ea typeface="微软雅黑 Light" panose="020B0502040204020203" pitchFamily="34" charset="-122"/>
                <a:sym typeface="+mn-ea"/>
              </a:rPr>
              <a:t>Step4</a:t>
            </a:r>
            <a:r>
              <a:rPr lang="zh-CN" altLang="en-US" sz="1400" dirty="0" smtClean="0">
                <a:highlight>
                  <a:srgbClr val="00FF00"/>
                </a:highlight>
                <a:latin typeface="微软雅黑 Light" panose="020B0502040204020203" pitchFamily="34" charset="-122"/>
                <a:ea typeface="微软雅黑 Light" panose="020B0502040204020203" pitchFamily="34" charset="-122"/>
                <a:sym typeface="+mn-ea"/>
              </a:rPr>
              <a:t>：</a:t>
            </a:r>
            <a:r>
              <a:rPr lang="en-US" altLang="zh-CN" sz="1400" dirty="0" smtClean="0">
                <a:highlight>
                  <a:srgbClr val="00FF00"/>
                </a:highlight>
                <a:latin typeface="微软雅黑 Light" panose="020B0502040204020203" pitchFamily="34" charset="-122"/>
                <a:ea typeface="微软雅黑 Light" panose="020B0502040204020203" pitchFamily="34" charset="-122"/>
                <a:sym typeface="+mn-ea"/>
              </a:rPr>
              <a:t>SOH</a:t>
            </a:r>
            <a:r>
              <a:rPr lang="zh-CN" altLang="en-US" sz="1400" dirty="0" smtClean="0">
                <a:highlight>
                  <a:srgbClr val="00FF00"/>
                </a:highlight>
                <a:latin typeface="微软雅黑 Light" panose="020B0502040204020203" pitchFamily="34" charset="-122"/>
                <a:ea typeface="微软雅黑 Light" panose="020B0502040204020203" pitchFamily="34" charset="-122"/>
                <a:sym typeface="+mn-ea"/>
              </a:rPr>
              <a:t>计算</a:t>
            </a:r>
            <a:r>
              <a:rPr lang="zh-CN" altLang="en-US" sz="1400" dirty="0" smtClean="0">
                <a:highlight>
                  <a:srgbClr val="00FF00"/>
                </a:highlight>
                <a:latin typeface="微软雅黑 Light" panose="020B0502040204020203" pitchFamily="34" charset="-122"/>
                <a:ea typeface="微软雅黑 Light" panose="020B0502040204020203" pitchFamily="34" charset="-122"/>
                <a:sym typeface="+mn-ea"/>
              </a:rPr>
              <a:t>更新</a:t>
            </a:r>
            <a:endParaRPr lang="zh-CN" altLang="en-US" sz="1400" dirty="0" smtClean="0">
              <a:highlight>
                <a:srgbClr val="00FF00"/>
              </a:highlight>
              <a:latin typeface="微软雅黑 Light" panose="020B0502040204020203" pitchFamily="34" charset="-122"/>
              <a:ea typeface="微软雅黑 Light" panose="020B0502040204020203" pitchFamily="34" charset="-122"/>
              <a:sym typeface="+mn-ea"/>
            </a:endParaRPr>
          </a:p>
        </p:txBody>
      </p:sp>
      <p:pic>
        <p:nvPicPr>
          <p:cNvPr id="13" name="图片 12"/>
          <p:cNvPicPr>
            <a:picLocks noChangeAspect="1"/>
          </p:cNvPicPr>
          <p:nvPr/>
        </p:nvPicPr>
        <p:blipFill>
          <a:blip r:embed="rId1"/>
          <a:stretch>
            <a:fillRect/>
          </a:stretch>
        </p:blipFill>
        <p:spPr>
          <a:xfrm>
            <a:off x="1054735" y="3643630"/>
            <a:ext cx="4830128" cy="2828925"/>
          </a:xfrm>
          <a:prstGeom prst="rect">
            <a:avLst/>
          </a:prstGeom>
        </p:spPr>
      </p:pic>
      <p:pic>
        <p:nvPicPr>
          <p:cNvPr id="10" name="图片 9"/>
          <p:cNvPicPr>
            <a:picLocks noChangeAspect="1"/>
          </p:cNvPicPr>
          <p:nvPr/>
        </p:nvPicPr>
        <p:blipFill>
          <a:blip r:embed="rId2"/>
          <a:stretch>
            <a:fillRect/>
          </a:stretch>
        </p:blipFill>
        <p:spPr>
          <a:xfrm>
            <a:off x="1054735" y="1323975"/>
            <a:ext cx="4746308" cy="1754981"/>
          </a:xfrm>
          <a:prstGeom prst="rect">
            <a:avLst/>
          </a:prstGeom>
        </p:spPr>
      </p:pic>
      <p:pic>
        <p:nvPicPr>
          <p:cNvPr id="14" name="图片 13"/>
          <p:cNvPicPr>
            <a:picLocks noChangeAspect="1"/>
          </p:cNvPicPr>
          <p:nvPr/>
        </p:nvPicPr>
        <p:blipFill>
          <a:blip r:embed="rId3"/>
          <a:stretch>
            <a:fillRect/>
          </a:stretch>
        </p:blipFill>
        <p:spPr>
          <a:xfrm>
            <a:off x="6167120" y="4059555"/>
            <a:ext cx="4730591" cy="1985486"/>
          </a:xfrm>
          <a:prstGeom prst="rect">
            <a:avLst/>
          </a:prstGeom>
        </p:spPr>
      </p:pic>
      <p:sp>
        <p:nvSpPr>
          <p:cNvPr id="16" name="矩形 15"/>
          <p:cNvSpPr/>
          <p:nvPr/>
        </p:nvSpPr>
        <p:spPr>
          <a:xfrm>
            <a:off x="838835" y="3500755"/>
            <a:ext cx="10420350" cy="3103245"/>
          </a:xfrm>
          <a:prstGeom prst="rect">
            <a:avLst/>
          </a:prstGeom>
          <a:noFill/>
          <a:ln>
            <a:solidFill>
              <a:srgbClr val="FFC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7" name="文本框 16"/>
          <p:cNvSpPr txBox="1"/>
          <p:nvPr/>
        </p:nvSpPr>
        <p:spPr>
          <a:xfrm>
            <a:off x="9191625" y="4581525"/>
            <a:ext cx="1986280" cy="334010"/>
          </a:xfrm>
          <a:prstGeom prst="rect">
            <a:avLst/>
          </a:prstGeom>
          <a:noFill/>
        </p:spPr>
        <p:txBody>
          <a:bodyPr wrap="square" rtlCol="0">
            <a:noAutofit/>
          </a:bodyPr>
          <a:p>
            <a:pPr indent="0">
              <a:buClrTx/>
              <a:buSzTx/>
              <a:buFont typeface="Wingdings" panose="05000000000000000000" charset="0"/>
              <a:buNone/>
            </a:pPr>
            <a:r>
              <a:rPr lang="zh-CN" altLang="en-US" sz="1200" dirty="0" smtClean="0">
                <a:highlight>
                  <a:srgbClr val="FFFF00"/>
                </a:highlight>
                <a:latin typeface="微软雅黑 Light" panose="020B0502040204020203" pitchFamily="34" charset="-122"/>
                <a:ea typeface="微软雅黑 Light" panose="020B0502040204020203" pitchFamily="34" charset="-122"/>
                <a:sym typeface="+mn-ea"/>
              </a:rPr>
              <a:t>这里针对温度有修正</a:t>
            </a:r>
            <a:r>
              <a:rPr lang="zh-CN" altLang="en-US" sz="1200" dirty="0" smtClean="0">
                <a:highlight>
                  <a:srgbClr val="FFFF00"/>
                </a:highlight>
                <a:latin typeface="微软雅黑 Light" panose="020B0502040204020203" pitchFamily="34" charset="-122"/>
                <a:ea typeface="微软雅黑 Light" panose="020B0502040204020203" pitchFamily="34" charset="-122"/>
                <a:sym typeface="+mn-ea"/>
              </a:rPr>
              <a:t>系数</a:t>
            </a:r>
            <a:endParaRPr lang="zh-CN" altLang="en-US" sz="1200" dirty="0" smtClean="0">
              <a:highlight>
                <a:srgbClr val="FFFF00"/>
              </a:highlight>
              <a:latin typeface="微软雅黑 Light" panose="020B0502040204020203" pitchFamily="34" charset="-122"/>
              <a:ea typeface="微软雅黑 Light" panose="020B0502040204020203" pitchFamily="34" charset="-122"/>
              <a:sym typeface="+mn-ea"/>
            </a:endParaRPr>
          </a:p>
        </p:txBody>
      </p:sp>
      <p:sp>
        <p:nvSpPr>
          <p:cNvPr id="18" name="文本框 17"/>
          <p:cNvSpPr txBox="1"/>
          <p:nvPr/>
        </p:nvSpPr>
        <p:spPr>
          <a:xfrm>
            <a:off x="2422525" y="2565400"/>
            <a:ext cx="3187065" cy="334010"/>
          </a:xfrm>
          <a:prstGeom prst="rect">
            <a:avLst/>
          </a:prstGeom>
          <a:noFill/>
        </p:spPr>
        <p:txBody>
          <a:bodyPr wrap="square" rtlCol="0">
            <a:noAutofit/>
          </a:bodyPr>
          <a:p>
            <a:pPr indent="0">
              <a:buClrTx/>
              <a:buSzTx/>
              <a:buFont typeface="Wingdings" panose="05000000000000000000" charset="0"/>
              <a:buNone/>
            </a:pPr>
            <a:r>
              <a:rPr lang="zh-CN" altLang="en-US" sz="1200" dirty="0" smtClean="0">
                <a:highlight>
                  <a:srgbClr val="FF0000"/>
                </a:highlight>
                <a:latin typeface="微软雅黑 Light" panose="020B0502040204020203" pitchFamily="34" charset="-122"/>
                <a:ea typeface="微软雅黑 Light" panose="020B0502040204020203" pitchFamily="34" charset="-122"/>
                <a:sym typeface="+mn-ea"/>
              </a:rPr>
              <a:t>不一定每颗电芯都单独采样了，如何处理？</a:t>
            </a:r>
            <a:endParaRPr lang="zh-CN" altLang="en-US" sz="1200" dirty="0" smtClean="0">
              <a:highlight>
                <a:srgbClr val="FF0000"/>
              </a:highlight>
              <a:latin typeface="微软雅黑 Light" panose="020B0502040204020203" pitchFamily="34" charset="-122"/>
              <a:ea typeface="微软雅黑 Light" panose="020B0502040204020203" pitchFamily="34" charset="-122"/>
              <a:sym typeface="+mn-ea"/>
            </a:endParaRPr>
          </a:p>
        </p:txBody>
      </p:sp>
      <p:pic>
        <p:nvPicPr>
          <p:cNvPr id="20" name="图片 19"/>
          <p:cNvPicPr>
            <a:picLocks noChangeAspect="1"/>
          </p:cNvPicPr>
          <p:nvPr/>
        </p:nvPicPr>
        <p:blipFill>
          <a:blip r:embed="rId4"/>
          <a:stretch>
            <a:fillRect/>
          </a:stretch>
        </p:blipFill>
        <p:spPr>
          <a:xfrm>
            <a:off x="6383020" y="981075"/>
            <a:ext cx="4772501" cy="864394"/>
          </a:xfrm>
          <a:prstGeom prst="rect">
            <a:avLst/>
          </a:prstGeom>
        </p:spPr>
      </p:pic>
      <p:pic>
        <p:nvPicPr>
          <p:cNvPr id="21" name="图片 10"/>
          <p:cNvPicPr>
            <a:picLocks noChangeAspect="1"/>
          </p:cNvPicPr>
          <p:nvPr/>
        </p:nvPicPr>
        <p:blipFill>
          <a:blip r:embed="rId5"/>
          <a:stretch>
            <a:fillRect/>
          </a:stretch>
        </p:blipFill>
        <p:spPr>
          <a:xfrm>
            <a:off x="7240587" y="1845310"/>
            <a:ext cx="3081528" cy="1385316"/>
          </a:xfrm>
          <a:prstGeom prst="rect">
            <a:avLst/>
          </a:prstGeom>
          <a:noFill/>
          <a:ln>
            <a:noFill/>
          </a:ln>
        </p:spPr>
      </p:pic>
      <p:sp>
        <p:nvSpPr>
          <p:cNvPr id="22" name="下箭头 21"/>
          <p:cNvSpPr/>
          <p:nvPr/>
        </p:nvSpPr>
        <p:spPr>
          <a:xfrm>
            <a:off x="2998470" y="3213100"/>
            <a:ext cx="216535" cy="216535"/>
          </a:xfrm>
          <a:prstGeom prst="downArrow">
            <a:avLst/>
          </a:prstGeom>
          <a:noFill/>
          <a:ln>
            <a:solidFill>
              <a:srgbClr val="FFC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4" name="下箭头 23"/>
          <p:cNvSpPr/>
          <p:nvPr/>
        </p:nvSpPr>
        <p:spPr>
          <a:xfrm rot="10800000">
            <a:off x="9097645" y="3212465"/>
            <a:ext cx="216535" cy="216535"/>
          </a:xfrm>
          <a:prstGeom prst="downArrow">
            <a:avLst/>
          </a:prstGeom>
          <a:noFill/>
          <a:ln>
            <a:solidFill>
              <a:srgbClr val="FFC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r"/>
            <a:endParaRPr lang="zh-CN" altLang="en-US"/>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4188460" cy="316865"/>
          </a:xfrm>
        </p:spPr>
        <p:txBody>
          <a:bodyPr/>
          <a:lstStyle/>
          <a:p>
            <a:pPr>
              <a:lnSpc>
                <a:spcPct val="100000"/>
              </a:lnSpc>
            </a:pPr>
            <a:r>
              <a:rPr lang="en-US" altLang="zh-CN" dirty="0" smtClean="0"/>
              <a:t>SOH</a:t>
            </a:r>
            <a:r>
              <a:rPr dirty="0" smtClean="0"/>
              <a:t>估算，根据等效循环进行</a:t>
            </a:r>
            <a:r>
              <a:rPr dirty="0" smtClean="0"/>
              <a:t>修正</a:t>
            </a:r>
            <a:endParaRPr dirty="0" smtClean="0"/>
          </a:p>
        </p:txBody>
      </p:sp>
      <p:sp>
        <p:nvSpPr>
          <p:cNvPr id="4" name="文本框 3"/>
          <p:cNvSpPr txBox="1"/>
          <p:nvPr/>
        </p:nvSpPr>
        <p:spPr>
          <a:xfrm>
            <a:off x="6814820" y="363855"/>
            <a:ext cx="3507105" cy="365760"/>
          </a:xfrm>
          <a:prstGeom prst="rect">
            <a:avLst/>
          </a:prstGeom>
          <a:noFill/>
        </p:spPr>
        <p:txBody>
          <a:bodyPr wrap="square" rtlCol="0">
            <a:noAutofit/>
          </a:bodyPr>
          <a:p>
            <a:pPr lvl="0" indent="0" algn="l">
              <a:lnSpc>
                <a:spcPct val="150000"/>
              </a:lnSpc>
              <a:buClrTx/>
              <a:buSzTx/>
              <a:buFont typeface="Wingdings" panose="05000000000000000000" charset="0"/>
              <a:buNone/>
            </a:pPr>
            <a:r>
              <a:rPr lang="zh-CN" altLang="en-US" sz="1200" b="1" i="1" dirty="0" smtClean="0">
                <a:highlight>
                  <a:srgbClr val="000000">
                    <a:alpha val="0"/>
                  </a:srgbClr>
                </a:highlight>
                <a:latin typeface="微软雅黑 Light" panose="020B0502040204020203" pitchFamily="34" charset="-122"/>
                <a:ea typeface="微软雅黑 Light" panose="020B0502040204020203" pitchFamily="34" charset="-122"/>
                <a:sym typeface="+mn-ea"/>
              </a:rPr>
              <a:t>参考《1500V电池智能管理模块软件设计方案》</a:t>
            </a:r>
            <a:endParaRPr lang="zh-CN" altLang="en-US" sz="1200" b="1" i="1" dirty="0" smtClean="0">
              <a:highlight>
                <a:srgbClr val="000000">
                  <a:alpha val="0"/>
                </a:srgbClr>
              </a:highlight>
              <a:latin typeface="微软雅黑 Light" panose="020B0502040204020203" pitchFamily="34" charset="-122"/>
              <a:ea typeface="微软雅黑 Light" panose="020B0502040204020203" pitchFamily="34" charset="-122"/>
              <a:sym typeface="+mn-ea"/>
            </a:endParaRPr>
          </a:p>
        </p:txBody>
      </p:sp>
      <p:pic>
        <p:nvPicPr>
          <p:cNvPr id="2" name="图片 1"/>
          <p:cNvPicPr>
            <a:picLocks noChangeAspect="1"/>
          </p:cNvPicPr>
          <p:nvPr/>
        </p:nvPicPr>
        <p:blipFill>
          <a:blip r:embed="rId1"/>
          <a:stretch>
            <a:fillRect/>
          </a:stretch>
        </p:blipFill>
        <p:spPr>
          <a:xfrm>
            <a:off x="910590" y="1268095"/>
            <a:ext cx="4866799" cy="3698558"/>
          </a:xfrm>
          <a:prstGeom prst="rect">
            <a:avLst/>
          </a:prstGeom>
        </p:spPr>
      </p:pic>
      <p:sp>
        <p:nvSpPr>
          <p:cNvPr id="6" name="文本框 5"/>
          <p:cNvSpPr txBox="1"/>
          <p:nvPr/>
        </p:nvSpPr>
        <p:spPr>
          <a:xfrm>
            <a:off x="838200" y="908685"/>
            <a:ext cx="2745740" cy="281940"/>
          </a:xfrm>
          <a:prstGeom prst="rect">
            <a:avLst/>
          </a:prstGeom>
          <a:noFill/>
        </p:spPr>
        <p:txBody>
          <a:bodyPr wrap="square" rtlCol="0">
            <a:noAutofit/>
          </a:bodyPr>
          <a:p>
            <a:pPr marL="285750" lvl="0" indent="-285750" algn="l" fontAlgn="auto">
              <a:lnSpc>
                <a:spcPct val="100000"/>
              </a:lnSpc>
              <a:buClrTx/>
              <a:buSzTx/>
              <a:buFont typeface="Wingdings" panose="05000000000000000000" charset="0"/>
              <a:buChar char="p"/>
            </a:pPr>
            <a:r>
              <a:rPr lang="en-US" altLang="zh-CN" sz="1400" dirty="0" smtClean="0">
                <a:highlight>
                  <a:srgbClr val="00FF00"/>
                </a:highlight>
                <a:latin typeface="微软雅黑 Light" panose="020B0502040204020203" pitchFamily="34" charset="-122"/>
                <a:ea typeface="微软雅黑 Light" panose="020B0502040204020203" pitchFamily="34" charset="-122"/>
                <a:sym typeface="+mn-ea"/>
              </a:rPr>
              <a:t>Step5</a:t>
            </a:r>
            <a:r>
              <a:rPr lang="zh-CN" altLang="en-US" sz="1400" dirty="0" smtClean="0">
                <a:highlight>
                  <a:srgbClr val="00FF00"/>
                </a:highlight>
                <a:latin typeface="微软雅黑 Light" panose="020B0502040204020203" pitchFamily="34" charset="-122"/>
                <a:ea typeface="微软雅黑 Light" panose="020B0502040204020203" pitchFamily="34" charset="-122"/>
                <a:sym typeface="+mn-ea"/>
              </a:rPr>
              <a:t>：</a:t>
            </a:r>
            <a:r>
              <a:rPr lang="en-US" altLang="zh-CN" sz="1400" dirty="0" smtClean="0">
                <a:highlight>
                  <a:srgbClr val="00FF00"/>
                </a:highlight>
                <a:latin typeface="微软雅黑 Light" panose="020B0502040204020203" pitchFamily="34" charset="-122"/>
                <a:ea typeface="微软雅黑 Light" panose="020B0502040204020203" pitchFamily="34" charset="-122"/>
                <a:sym typeface="+mn-ea"/>
              </a:rPr>
              <a:t>SOH</a:t>
            </a:r>
            <a:r>
              <a:rPr lang="zh-CN" altLang="en-US" sz="1400" dirty="0" smtClean="0">
                <a:highlight>
                  <a:srgbClr val="00FF00"/>
                </a:highlight>
                <a:latin typeface="微软雅黑 Light" panose="020B0502040204020203" pitchFamily="34" charset="-122"/>
                <a:ea typeface="微软雅黑 Light" panose="020B0502040204020203" pitchFamily="34" charset="-122"/>
                <a:sym typeface="+mn-ea"/>
              </a:rPr>
              <a:t>根据</a:t>
            </a:r>
            <a:r>
              <a:rPr lang="zh-CN" altLang="en-US" sz="1400" dirty="0" smtClean="0">
                <a:highlight>
                  <a:srgbClr val="00FF00"/>
                </a:highlight>
                <a:latin typeface="微软雅黑 Light" panose="020B0502040204020203" pitchFamily="34" charset="-122"/>
                <a:ea typeface="微软雅黑 Light" panose="020B0502040204020203" pitchFamily="34" charset="-122"/>
                <a:sym typeface="+mn-ea"/>
              </a:rPr>
              <a:t>循环修正</a:t>
            </a:r>
            <a:endParaRPr lang="zh-CN" altLang="en-US" sz="1400" dirty="0" smtClean="0">
              <a:highlight>
                <a:srgbClr val="00FF00"/>
              </a:highlight>
              <a:latin typeface="微软雅黑 Light" panose="020B0502040204020203" pitchFamily="34" charset="-122"/>
              <a:ea typeface="微软雅黑 Light" panose="020B0502040204020203" pitchFamily="34" charset="-122"/>
              <a:sym typeface="+mn-ea"/>
            </a:endParaRPr>
          </a:p>
        </p:txBody>
      </p:sp>
      <p:pic>
        <p:nvPicPr>
          <p:cNvPr id="7" name="图片 6"/>
          <p:cNvPicPr>
            <a:picLocks noChangeAspect="1"/>
          </p:cNvPicPr>
          <p:nvPr/>
        </p:nvPicPr>
        <p:blipFill>
          <a:blip r:embed="rId2"/>
          <a:stretch>
            <a:fillRect/>
          </a:stretch>
        </p:blipFill>
        <p:spPr>
          <a:xfrm>
            <a:off x="838200" y="5445125"/>
            <a:ext cx="4887754" cy="874871"/>
          </a:xfrm>
          <a:prstGeom prst="rect">
            <a:avLst/>
          </a:prstGeom>
        </p:spPr>
      </p:pic>
      <p:sp>
        <p:nvSpPr>
          <p:cNvPr id="8" name="文本框 7"/>
          <p:cNvSpPr txBox="1"/>
          <p:nvPr/>
        </p:nvSpPr>
        <p:spPr>
          <a:xfrm>
            <a:off x="2422525" y="6381115"/>
            <a:ext cx="2905125" cy="334010"/>
          </a:xfrm>
          <a:prstGeom prst="rect">
            <a:avLst/>
          </a:prstGeom>
          <a:noFill/>
        </p:spPr>
        <p:txBody>
          <a:bodyPr wrap="square" rtlCol="0">
            <a:noAutofit/>
          </a:bodyPr>
          <a:p>
            <a:pPr indent="0">
              <a:buClrTx/>
              <a:buSzTx/>
              <a:buFont typeface="Wingdings" panose="05000000000000000000" charset="0"/>
              <a:buNone/>
            </a:pPr>
            <a:r>
              <a:rPr lang="zh-CN" altLang="en-US" sz="1200" dirty="0" smtClean="0">
                <a:highlight>
                  <a:srgbClr val="FF0000"/>
                </a:highlight>
                <a:latin typeface="微软雅黑 Light" panose="020B0502040204020203" pitchFamily="34" charset="-122"/>
                <a:ea typeface="微软雅黑 Light" panose="020B0502040204020203" pitchFamily="34" charset="-122"/>
                <a:sym typeface="+mn-ea"/>
              </a:rPr>
              <a:t>这是什么曲线？就是</a:t>
            </a:r>
            <a:r>
              <a:rPr lang="en-US" altLang="zh-CN" sz="1200" dirty="0" smtClean="0">
                <a:highlight>
                  <a:srgbClr val="FF0000"/>
                </a:highlight>
                <a:latin typeface="微软雅黑 Light" panose="020B0502040204020203" pitchFamily="34" charset="-122"/>
                <a:ea typeface="微软雅黑 Light" panose="020B0502040204020203" pitchFamily="34" charset="-122"/>
                <a:sym typeface="+mn-ea"/>
              </a:rPr>
              <a:t>SOH-</a:t>
            </a:r>
            <a:r>
              <a:rPr lang="zh-CN" altLang="en-US" sz="1200" dirty="0" smtClean="0">
                <a:highlight>
                  <a:srgbClr val="FF0000"/>
                </a:highlight>
                <a:latin typeface="微软雅黑 Light" panose="020B0502040204020203" pitchFamily="34" charset="-122"/>
                <a:ea typeface="微软雅黑 Light" panose="020B0502040204020203" pitchFamily="34" charset="-122"/>
                <a:sym typeface="+mn-ea"/>
              </a:rPr>
              <a:t>循环次数</a:t>
            </a:r>
            <a:r>
              <a:rPr lang="zh-CN" altLang="en-US" sz="1200" dirty="0" smtClean="0">
                <a:highlight>
                  <a:srgbClr val="FF0000"/>
                </a:highlight>
                <a:latin typeface="微软雅黑 Light" panose="020B0502040204020203" pitchFamily="34" charset="-122"/>
                <a:ea typeface="微软雅黑 Light" panose="020B0502040204020203" pitchFamily="34" charset="-122"/>
                <a:sym typeface="+mn-ea"/>
              </a:rPr>
              <a:t>曲线？</a:t>
            </a:r>
            <a:endParaRPr lang="zh-CN" altLang="en-US" sz="1200" dirty="0" smtClean="0">
              <a:highlight>
                <a:srgbClr val="FF0000"/>
              </a:highlight>
              <a:latin typeface="微软雅黑 Light" panose="020B0502040204020203" pitchFamily="34" charset="-122"/>
              <a:ea typeface="微软雅黑 Light" panose="020B0502040204020203" pitchFamily="34" charset="-122"/>
              <a:sym typeface="+mn-ea"/>
            </a:endParaRPr>
          </a:p>
        </p:txBody>
      </p:sp>
      <p:cxnSp>
        <p:nvCxnSpPr>
          <p:cNvPr id="23" name="直接箭头连接符 22"/>
          <p:cNvCxnSpPr/>
          <p:nvPr/>
        </p:nvCxnSpPr>
        <p:spPr>
          <a:xfrm>
            <a:off x="3935095" y="5949315"/>
            <a:ext cx="503555" cy="360045"/>
          </a:xfrm>
          <a:prstGeom prst="straightConnector1">
            <a:avLst/>
          </a:prstGeom>
          <a:ln w="6350">
            <a:solidFill>
              <a:srgbClr val="FF0000"/>
            </a:solidFill>
            <a:tailEnd type="arrow"/>
          </a:ln>
        </p:spPr>
        <p:style>
          <a:lnRef idx="2">
            <a:schemeClr val="accent1"/>
          </a:lnRef>
          <a:fillRef idx="0">
            <a:srgbClr val="FFFFFF"/>
          </a:fillRef>
          <a:effectRef idx="0">
            <a:srgbClr val="FFFFFF"/>
          </a:effectRef>
          <a:fontRef idx="minor">
            <a:schemeClr val="tx1"/>
          </a:fontRef>
        </p:style>
      </p:cxnSp>
      <p:sp>
        <p:nvSpPr>
          <p:cNvPr id="9" name="文本框 8"/>
          <p:cNvSpPr txBox="1"/>
          <p:nvPr/>
        </p:nvSpPr>
        <p:spPr>
          <a:xfrm>
            <a:off x="1702435" y="4725670"/>
            <a:ext cx="3282950" cy="334010"/>
          </a:xfrm>
          <a:prstGeom prst="rect">
            <a:avLst/>
          </a:prstGeom>
          <a:noFill/>
        </p:spPr>
        <p:txBody>
          <a:bodyPr wrap="square" rtlCol="0">
            <a:noAutofit/>
          </a:bodyPr>
          <a:p>
            <a:pPr indent="0">
              <a:buClrTx/>
              <a:buSzTx/>
              <a:buFont typeface="Wingdings" panose="05000000000000000000" charset="0"/>
              <a:buNone/>
            </a:pPr>
            <a:r>
              <a:rPr lang="zh-CN" altLang="en-US" sz="1200" dirty="0" smtClean="0">
                <a:highlight>
                  <a:srgbClr val="FFFF00"/>
                </a:highlight>
                <a:latin typeface="微软雅黑 Light" panose="020B0502040204020203" pitchFamily="34" charset="-122"/>
                <a:ea typeface="微软雅黑 Light" panose="020B0502040204020203" pitchFamily="34" charset="-122"/>
                <a:sym typeface="+mn-ea"/>
              </a:rPr>
              <a:t>标准</a:t>
            </a:r>
            <a:r>
              <a:rPr lang="en-US" altLang="zh-CN" sz="1200" dirty="0" smtClean="0">
                <a:highlight>
                  <a:srgbClr val="FFFF00"/>
                </a:highlight>
                <a:latin typeface="微软雅黑 Light" panose="020B0502040204020203" pitchFamily="34" charset="-122"/>
                <a:ea typeface="微软雅黑 Light" panose="020B0502040204020203" pitchFamily="34" charset="-122"/>
                <a:sym typeface="+mn-ea"/>
              </a:rPr>
              <a:t>25</a:t>
            </a:r>
            <a:r>
              <a:rPr lang="zh-CN" altLang="en-US" sz="1200" dirty="0" smtClean="0">
                <a:highlight>
                  <a:srgbClr val="FFFF00"/>
                </a:highlight>
                <a:latin typeface="微软雅黑 Light" panose="020B0502040204020203" pitchFamily="34" charset="-122"/>
                <a:ea typeface="微软雅黑 Light" panose="020B0502040204020203" pitchFamily="34" charset="-122"/>
                <a:sym typeface="+mn-ea"/>
              </a:rPr>
              <a:t>°</a:t>
            </a:r>
            <a:r>
              <a:rPr lang="en-US" altLang="zh-CN" sz="1200" dirty="0" smtClean="0">
                <a:highlight>
                  <a:srgbClr val="FFFF00"/>
                </a:highlight>
                <a:latin typeface="微软雅黑 Light" panose="020B0502040204020203" pitchFamily="34" charset="-122"/>
                <a:ea typeface="微软雅黑 Light" panose="020B0502040204020203" pitchFamily="34" charset="-122"/>
                <a:sym typeface="+mn-ea"/>
              </a:rPr>
              <a:t>C</a:t>
            </a:r>
            <a:r>
              <a:rPr lang="zh-CN" altLang="en-US" sz="1200" dirty="0" smtClean="0">
                <a:highlight>
                  <a:srgbClr val="FFFF00"/>
                </a:highlight>
                <a:latin typeface="微软雅黑 Light" panose="020B0502040204020203" pitchFamily="34" charset="-122"/>
                <a:ea typeface="微软雅黑 Light" panose="020B0502040204020203" pitchFamily="34" charset="-122"/>
                <a:sym typeface="+mn-ea"/>
              </a:rPr>
              <a:t>情况下，每天等效</a:t>
            </a:r>
            <a:r>
              <a:rPr lang="en-US" altLang="zh-CN" sz="1200" dirty="0" smtClean="0">
                <a:highlight>
                  <a:srgbClr val="FFFF00"/>
                </a:highlight>
                <a:latin typeface="微软雅黑 Light" panose="020B0502040204020203" pitchFamily="34" charset="-122"/>
                <a:ea typeface="微软雅黑 Light" panose="020B0502040204020203" pitchFamily="34" charset="-122"/>
                <a:sym typeface="+mn-ea"/>
              </a:rPr>
              <a:t>0.3</a:t>
            </a:r>
            <a:r>
              <a:rPr lang="zh-CN" altLang="en-US" sz="1200" dirty="0" smtClean="0">
                <a:highlight>
                  <a:srgbClr val="FFFF00"/>
                </a:highlight>
                <a:latin typeface="微软雅黑 Light" panose="020B0502040204020203" pitchFamily="34" charset="-122"/>
                <a:ea typeface="微软雅黑 Light" panose="020B0502040204020203" pitchFamily="34" charset="-122"/>
                <a:sym typeface="+mn-ea"/>
              </a:rPr>
              <a:t>圈，一年</a:t>
            </a:r>
            <a:r>
              <a:rPr lang="en-US" altLang="zh-CN" sz="1200" dirty="0" smtClean="0">
                <a:highlight>
                  <a:srgbClr val="FFFF00"/>
                </a:highlight>
                <a:latin typeface="微软雅黑 Light" panose="020B0502040204020203" pitchFamily="34" charset="-122"/>
                <a:ea typeface="微软雅黑 Light" panose="020B0502040204020203" pitchFamily="34" charset="-122"/>
                <a:sym typeface="+mn-ea"/>
              </a:rPr>
              <a:t>110</a:t>
            </a:r>
            <a:r>
              <a:rPr lang="zh-CN" altLang="en-US" sz="1200" dirty="0" smtClean="0">
                <a:highlight>
                  <a:srgbClr val="FFFF00"/>
                </a:highlight>
                <a:latin typeface="微软雅黑 Light" panose="020B0502040204020203" pitchFamily="34" charset="-122"/>
                <a:ea typeface="微软雅黑 Light" panose="020B0502040204020203" pitchFamily="34" charset="-122"/>
                <a:sym typeface="+mn-ea"/>
              </a:rPr>
              <a:t>圈</a:t>
            </a:r>
            <a:endParaRPr lang="zh-CN" altLang="en-US" sz="1200" dirty="0" smtClean="0">
              <a:highlight>
                <a:srgbClr val="FFFF00"/>
              </a:highlight>
              <a:latin typeface="微软雅黑 Light" panose="020B0502040204020203" pitchFamily="34" charset="-122"/>
              <a:ea typeface="微软雅黑 Light" panose="020B0502040204020203" pitchFamily="34" charset="-122"/>
              <a:sym typeface="+mn-ea"/>
            </a:endParaRPr>
          </a:p>
        </p:txBody>
      </p:sp>
      <p:pic>
        <p:nvPicPr>
          <p:cNvPr id="11" name="图片 10"/>
          <p:cNvPicPr>
            <a:picLocks noChangeAspect="1"/>
          </p:cNvPicPr>
          <p:nvPr/>
        </p:nvPicPr>
        <p:blipFill>
          <a:blip r:embed="rId3"/>
          <a:stretch>
            <a:fillRect/>
          </a:stretch>
        </p:blipFill>
        <p:spPr>
          <a:xfrm>
            <a:off x="6598920" y="1772920"/>
            <a:ext cx="4866799" cy="3122295"/>
          </a:xfrm>
          <a:prstGeom prst="rect">
            <a:avLst/>
          </a:prstGeom>
        </p:spPr>
      </p:pic>
      <p:pic>
        <p:nvPicPr>
          <p:cNvPr id="12" name="图片 11"/>
          <p:cNvPicPr>
            <a:picLocks noChangeAspect="1"/>
          </p:cNvPicPr>
          <p:nvPr/>
        </p:nvPicPr>
        <p:blipFill>
          <a:blip r:embed="rId4"/>
          <a:stretch>
            <a:fillRect/>
          </a:stretch>
        </p:blipFill>
        <p:spPr>
          <a:xfrm>
            <a:off x="6685280" y="4941570"/>
            <a:ext cx="4693920" cy="1671161"/>
          </a:xfrm>
          <a:prstGeom prst="rect">
            <a:avLst/>
          </a:prstGeom>
        </p:spPr>
      </p:pic>
      <p:sp>
        <p:nvSpPr>
          <p:cNvPr id="15" name="下箭头 14"/>
          <p:cNvSpPr/>
          <p:nvPr/>
        </p:nvSpPr>
        <p:spPr>
          <a:xfrm>
            <a:off x="3070860" y="5097780"/>
            <a:ext cx="216535" cy="216535"/>
          </a:xfrm>
          <a:prstGeom prst="downArrow">
            <a:avLst/>
          </a:prstGeom>
          <a:noFill/>
          <a:ln>
            <a:solidFill>
              <a:srgbClr val="FFC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9" name="下箭头 18"/>
          <p:cNvSpPr/>
          <p:nvPr/>
        </p:nvSpPr>
        <p:spPr>
          <a:xfrm rot="16200000">
            <a:off x="6094730" y="5877560"/>
            <a:ext cx="216535" cy="216535"/>
          </a:xfrm>
          <a:prstGeom prst="downArrow">
            <a:avLst/>
          </a:prstGeom>
          <a:noFill/>
          <a:ln>
            <a:solidFill>
              <a:srgbClr val="FFC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5" name="矩形 24"/>
          <p:cNvSpPr/>
          <p:nvPr/>
        </p:nvSpPr>
        <p:spPr>
          <a:xfrm>
            <a:off x="6598920" y="4077335"/>
            <a:ext cx="4866640" cy="1414145"/>
          </a:xfrm>
          <a:prstGeom prst="rect">
            <a:avLst/>
          </a:prstGeom>
          <a:solidFill>
            <a:srgbClr val="FFFF0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6" name="矩形 25"/>
          <p:cNvSpPr/>
          <p:nvPr/>
        </p:nvSpPr>
        <p:spPr>
          <a:xfrm>
            <a:off x="6539865" y="1620520"/>
            <a:ext cx="4993640" cy="5022850"/>
          </a:xfrm>
          <a:prstGeom prst="rect">
            <a:avLst/>
          </a:prstGeom>
          <a:noFill/>
          <a:ln>
            <a:solidFill>
              <a:srgbClr val="FFC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7" name="矩形 26"/>
          <p:cNvSpPr/>
          <p:nvPr/>
        </p:nvSpPr>
        <p:spPr>
          <a:xfrm>
            <a:off x="910590" y="1238885"/>
            <a:ext cx="4993640" cy="3774440"/>
          </a:xfrm>
          <a:prstGeom prst="rect">
            <a:avLst/>
          </a:prstGeom>
          <a:noFill/>
          <a:ln>
            <a:solidFill>
              <a:srgbClr val="FFC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8" name="矩形 27"/>
          <p:cNvSpPr/>
          <p:nvPr/>
        </p:nvSpPr>
        <p:spPr>
          <a:xfrm>
            <a:off x="910590" y="5368925"/>
            <a:ext cx="4993640" cy="1346200"/>
          </a:xfrm>
          <a:prstGeom prst="rect">
            <a:avLst/>
          </a:prstGeom>
          <a:noFill/>
          <a:ln>
            <a:solidFill>
              <a:srgbClr val="FFC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6439535" cy="316865"/>
          </a:xfrm>
        </p:spPr>
        <p:txBody>
          <a:bodyPr/>
          <a:lstStyle/>
          <a:p>
            <a:pPr>
              <a:lnSpc>
                <a:spcPct val="100000"/>
              </a:lnSpc>
            </a:pPr>
            <a:r>
              <a:rPr dirty="0" smtClean="0"/>
              <a:t>均衡算法，满充时刻标定</a:t>
            </a:r>
            <a:r>
              <a:rPr lang="en-US" altLang="zh-CN" dirty="0" smtClean="0"/>
              <a:t>SOC</a:t>
            </a:r>
            <a:r>
              <a:rPr dirty="0" smtClean="0"/>
              <a:t>，根据差异计算均衡</a:t>
            </a:r>
            <a:r>
              <a:rPr dirty="0" smtClean="0"/>
              <a:t>时间</a:t>
            </a:r>
            <a:endParaRPr dirty="0" smtClean="0"/>
          </a:p>
        </p:txBody>
      </p:sp>
      <p:pic>
        <p:nvPicPr>
          <p:cNvPr id="2" name="图片 1"/>
          <p:cNvPicPr>
            <a:picLocks noChangeAspect="1"/>
          </p:cNvPicPr>
          <p:nvPr/>
        </p:nvPicPr>
        <p:blipFill>
          <a:blip r:embed="rId1"/>
          <a:stretch>
            <a:fillRect/>
          </a:stretch>
        </p:blipFill>
        <p:spPr>
          <a:xfrm>
            <a:off x="910590" y="1196340"/>
            <a:ext cx="4625816" cy="3787616"/>
          </a:xfrm>
          <a:prstGeom prst="rect">
            <a:avLst/>
          </a:prstGeom>
        </p:spPr>
      </p:pic>
      <p:sp>
        <p:nvSpPr>
          <p:cNvPr id="4" name="文本框 3"/>
          <p:cNvSpPr txBox="1"/>
          <p:nvPr/>
        </p:nvSpPr>
        <p:spPr>
          <a:xfrm>
            <a:off x="838200" y="908685"/>
            <a:ext cx="2745740" cy="281940"/>
          </a:xfrm>
          <a:prstGeom prst="rect">
            <a:avLst/>
          </a:prstGeom>
          <a:noFill/>
        </p:spPr>
        <p:txBody>
          <a:bodyPr wrap="square" rtlCol="0">
            <a:noAutofit/>
          </a:bodyPr>
          <a:p>
            <a:pPr marL="285750" lvl="0" indent="-285750" algn="l" fontAlgn="auto">
              <a:lnSpc>
                <a:spcPct val="100000"/>
              </a:lnSpc>
              <a:buClrTx/>
              <a:buSzTx/>
              <a:buFont typeface="Wingdings" panose="05000000000000000000" charset="0"/>
              <a:buChar char="p"/>
            </a:pPr>
            <a:r>
              <a:rPr lang="en-US" altLang="zh-CN" sz="1400" dirty="0" smtClean="0">
                <a:highlight>
                  <a:srgbClr val="00FF00"/>
                </a:highlight>
                <a:latin typeface="微软雅黑 Light" panose="020B0502040204020203" pitchFamily="34" charset="-122"/>
                <a:ea typeface="微软雅黑 Light" panose="020B0502040204020203" pitchFamily="34" charset="-122"/>
                <a:sym typeface="+mn-ea"/>
              </a:rPr>
              <a:t>Step1</a:t>
            </a:r>
            <a:r>
              <a:rPr lang="zh-CN" altLang="en-US" sz="1400" dirty="0" smtClean="0">
                <a:highlight>
                  <a:srgbClr val="00FF00"/>
                </a:highlight>
                <a:latin typeface="微软雅黑 Light" panose="020B0502040204020203" pitchFamily="34" charset="-122"/>
                <a:ea typeface="微软雅黑 Light" panose="020B0502040204020203" pitchFamily="34" charset="-122"/>
                <a:sym typeface="+mn-ea"/>
              </a:rPr>
              <a:t>：满充</a:t>
            </a:r>
            <a:r>
              <a:rPr lang="zh-CN" altLang="en-US" sz="1400" dirty="0" smtClean="0">
                <a:highlight>
                  <a:srgbClr val="00FF00"/>
                </a:highlight>
                <a:latin typeface="微软雅黑 Light" panose="020B0502040204020203" pitchFamily="34" charset="-122"/>
                <a:ea typeface="微软雅黑 Light" panose="020B0502040204020203" pitchFamily="34" charset="-122"/>
                <a:sym typeface="+mn-ea"/>
              </a:rPr>
              <a:t>时刻数据</a:t>
            </a:r>
            <a:r>
              <a:rPr lang="zh-CN" altLang="en-US" sz="1400" dirty="0" smtClean="0">
                <a:highlight>
                  <a:srgbClr val="00FF00"/>
                </a:highlight>
                <a:latin typeface="微软雅黑 Light" panose="020B0502040204020203" pitchFamily="34" charset="-122"/>
                <a:ea typeface="微软雅黑 Light" panose="020B0502040204020203" pitchFamily="34" charset="-122"/>
                <a:sym typeface="+mn-ea"/>
              </a:rPr>
              <a:t>捕捉</a:t>
            </a:r>
            <a:endParaRPr lang="zh-CN" altLang="en-US" sz="1400" dirty="0" smtClean="0">
              <a:highlight>
                <a:srgbClr val="00FF00"/>
              </a:highlight>
              <a:latin typeface="微软雅黑 Light" panose="020B0502040204020203" pitchFamily="34" charset="-122"/>
              <a:ea typeface="微软雅黑 Light" panose="020B0502040204020203" pitchFamily="34" charset="-122"/>
              <a:sym typeface="+mn-ea"/>
            </a:endParaRPr>
          </a:p>
        </p:txBody>
      </p:sp>
      <p:pic>
        <p:nvPicPr>
          <p:cNvPr id="10" name="图片 9"/>
          <p:cNvPicPr>
            <a:picLocks noChangeAspect="1"/>
          </p:cNvPicPr>
          <p:nvPr/>
        </p:nvPicPr>
        <p:blipFill>
          <a:blip r:embed="rId2"/>
          <a:stretch>
            <a:fillRect/>
          </a:stretch>
        </p:blipFill>
        <p:spPr>
          <a:xfrm>
            <a:off x="6311900" y="1196340"/>
            <a:ext cx="4541996" cy="2273617"/>
          </a:xfrm>
          <a:prstGeom prst="rect">
            <a:avLst/>
          </a:prstGeom>
        </p:spPr>
      </p:pic>
      <p:sp>
        <p:nvSpPr>
          <p:cNvPr id="11" name="文本框 10"/>
          <p:cNvSpPr txBox="1"/>
          <p:nvPr/>
        </p:nvSpPr>
        <p:spPr>
          <a:xfrm>
            <a:off x="6229350" y="914400"/>
            <a:ext cx="2745740" cy="281940"/>
          </a:xfrm>
          <a:prstGeom prst="rect">
            <a:avLst/>
          </a:prstGeom>
          <a:noFill/>
        </p:spPr>
        <p:txBody>
          <a:bodyPr wrap="square" rtlCol="0">
            <a:noAutofit/>
          </a:bodyPr>
          <a:p>
            <a:pPr marL="285750" lvl="0" indent="-285750" algn="l" fontAlgn="auto">
              <a:lnSpc>
                <a:spcPct val="100000"/>
              </a:lnSpc>
              <a:buClrTx/>
              <a:buSzTx/>
              <a:buFont typeface="Wingdings" panose="05000000000000000000" charset="0"/>
              <a:buChar char="p"/>
            </a:pPr>
            <a:r>
              <a:rPr lang="en-US" altLang="zh-CN" sz="1400" dirty="0" smtClean="0">
                <a:highlight>
                  <a:srgbClr val="00FF00"/>
                </a:highlight>
                <a:latin typeface="微软雅黑 Light" panose="020B0502040204020203" pitchFamily="34" charset="-122"/>
                <a:ea typeface="微软雅黑 Light" panose="020B0502040204020203" pitchFamily="34" charset="-122"/>
                <a:sym typeface="+mn-ea"/>
              </a:rPr>
              <a:t>Step2</a:t>
            </a:r>
            <a:r>
              <a:rPr lang="zh-CN" altLang="en-US" sz="1400" dirty="0" smtClean="0">
                <a:highlight>
                  <a:srgbClr val="00FF00"/>
                </a:highlight>
                <a:latin typeface="微软雅黑 Light" panose="020B0502040204020203" pitchFamily="34" charset="-122"/>
                <a:ea typeface="微软雅黑 Light" panose="020B0502040204020203" pitchFamily="34" charset="-122"/>
                <a:sym typeface="+mn-ea"/>
              </a:rPr>
              <a:t>：判断数据</a:t>
            </a:r>
            <a:r>
              <a:rPr lang="zh-CN" altLang="en-US" sz="1400" dirty="0" smtClean="0">
                <a:highlight>
                  <a:srgbClr val="00FF00"/>
                </a:highlight>
                <a:latin typeface="微软雅黑 Light" panose="020B0502040204020203" pitchFamily="34" charset="-122"/>
                <a:ea typeface="微软雅黑 Light" panose="020B0502040204020203" pitchFamily="34" charset="-122"/>
                <a:sym typeface="+mn-ea"/>
              </a:rPr>
              <a:t>有效性</a:t>
            </a:r>
            <a:endParaRPr lang="zh-CN" altLang="en-US" sz="1400" dirty="0" smtClean="0">
              <a:highlight>
                <a:srgbClr val="00FF00"/>
              </a:highlight>
              <a:latin typeface="微软雅黑 Light" panose="020B0502040204020203" pitchFamily="34" charset="-122"/>
              <a:ea typeface="微软雅黑 Light" panose="020B0502040204020203" pitchFamily="34" charset="-122"/>
              <a:sym typeface="+mn-ea"/>
            </a:endParaRPr>
          </a:p>
        </p:txBody>
      </p:sp>
      <p:sp>
        <p:nvSpPr>
          <p:cNvPr id="22" name="下箭头 21"/>
          <p:cNvSpPr/>
          <p:nvPr/>
        </p:nvSpPr>
        <p:spPr>
          <a:xfrm rot="16200000">
            <a:off x="5815965" y="974090"/>
            <a:ext cx="216535" cy="216535"/>
          </a:xfrm>
          <a:prstGeom prst="downArrow">
            <a:avLst/>
          </a:prstGeom>
          <a:noFill/>
          <a:ln>
            <a:solidFill>
              <a:srgbClr val="FFC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8" name="文本框 17"/>
          <p:cNvSpPr txBox="1"/>
          <p:nvPr/>
        </p:nvSpPr>
        <p:spPr>
          <a:xfrm>
            <a:off x="6815455" y="3500755"/>
            <a:ext cx="3502025" cy="487045"/>
          </a:xfrm>
          <a:prstGeom prst="rect">
            <a:avLst/>
          </a:prstGeom>
          <a:noFill/>
        </p:spPr>
        <p:txBody>
          <a:bodyPr wrap="square" rtlCol="0">
            <a:noAutofit/>
          </a:bodyPr>
          <a:p>
            <a:pPr marL="171450" indent="-171450">
              <a:buClrTx/>
              <a:buSzTx/>
              <a:buFont typeface="Wingdings" panose="05000000000000000000" charset="0"/>
              <a:buChar char="p"/>
            </a:pPr>
            <a:r>
              <a:rPr lang="zh-CN" altLang="en-US" sz="1200" dirty="0" smtClean="0">
                <a:highlight>
                  <a:srgbClr val="FF0000"/>
                </a:highlight>
                <a:latin typeface="微软雅黑 Light" panose="020B0502040204020203" pitchFamily="34" charset="-122"/>
                <a:ea typeface="微软雅黑 Light" panose="020B0502040204020203" pitchFamily="34" charset="-122"/>
                <a:sym typeface="+mn-ea"/>
              </a:rPr>
              <a:t>如果末端大电流充电怎么办？不满足条件了？</a:t>
            </a:r>
            <a:endParaRPr lang="zh-CN" altLang="en-US" sz="1200" dirty="0" smtClean="0">
              <a:highlight>
                <a:srgbClr val="FF0000"/>
              </a:highlight>
              <a:latin typeface="微软雅黑 Light" panose="020B0502040204020203" pitchFamily="34" charset="-122"/>
              <a:ea typeface="微软雅黑 Light" panose="020B0502040204020203" pitchFamily="34" charset="-122"/>
              <a:sym typeface="+mn-ea"/>
            </a:endParaRPr>
          </a:p>
          <a:p>
            <a:pPr marL="171450" indent="-171450">
              <a:buClrTx/>
              <a:buSzTx/>
              <a:buFont typeface="Wingdings" panose="05000000000000000000" charset="0"/>
              <a:buChar char="p"/>
            </a:pPr>
            <a:r>
              <a:rPr lang="zh-CN" altLang="en-US" sz="1200" dirty="0" smtClean="0">
                <a:highlight>
                  <a:srgbClr val="FF0000"/>
                </a:highlight>
                <a:latin typeface="微软雅黑 Light" panose="020B0502040204020203" pitchFamily="34" charset="-122"/>
                <a:ea typeface="微软雅黑 Light" panose="020B0502040204020203" pitchFamily="34" charset="-122"/>
                <a:sym typeface="+mn-ea"/>
              </a:rPr>
              <a:t>查表的曲线是根据小电流充电</a:t>
            </a:r>
            <a:r>
              <a:rPr lang="zh-CN" altLang="en-US" sz="1200" dirty="0" smtClean="0">
                <a:highlight>
                  <a:srgbClr val="FF0000"/>
                </a:highlight>
                <a:latin typeface="微软雅黑 Light" panose="020B0502040204020203" pitchFamily="34" charset="-122"/>
                <a:ea typeface="微软雅黑 Light" panose="020B0502040204020203" pitchFamily="34" charset="-122"/>
                <a:sym typeface="+mn-ea"/>
              </a:rPr>
              <a:t>数据获取</a:t>
            </a:r>
            <a:r>
              <a:rPr lang="zh-CN" altLang="en-US" sz="1200" dirty="0" smtClean="0">
                <a:highlight>
                  <a:srgbClr val="FF0000"/>
                </a:highlight>
                <a:latin typeface="微软雅黑 Light" panose="020B0502040204020203" pitchFamily="34" charset="-122"/>
                <a:ea typeface="微软雅黑 Light" panose="020B0502040204020203" pitchFamily="34" charset="-122"/>
                <a:sym typeface="+mn-ea"/>
              </a:rPr>
              <a:t>的？</a:t>
            </a:r>
            <a:endParaRPr lang="zh-CN" altLang="en-US" sz="1200" dirty="0" smtClean="0">
              <a:highlight>
                <a:srgbClr val="FF0000"/>
              </a:highlight>
              <a:latin typeface="微软雅黑 Light" panose="020B0502040204020203" pitchFamily="34" charset="-122"/>
              <a:ea typeface="微软雅黑 Light" panose="020B0502040204020203" pitchFamily="34" charset="-122"/>
              <a:sym typeface="+mn-ea"/>
            </a:endParaRPr>
          </a:p>
        </p:txBody>
      </p:sp>
      <p:cxnSp>
        <p:nvCxnSpPr>
          <p:cNvPr id="23" name="直接箭头连接符 22"/>
          <p:cNvCxnSpPr/>
          <p:nvPr/>
        </p:nvCxnSpPr>
        <p:spPr>
          <a:xfrm>
            <a:off x="7894955" y="2637155"/>
            <a:ext cx="360045" cy="863600"/>
          </a:xfrm>
          <a:prstGeom prst="straightConnector1">
            <a:avLst/>
          </a:prstGeom>
          <a:ln w="6350">
            <a:solidFill>
              <a:srgbClr val="FF0000"/>
            </a:solidFill>
            <a:tailEnd type="arrow"/>
          </a:ln>
        </p:spPr>
        <p:style>
          <a:lnRef idx="2">
            <a:schemeClr val="accent1"/>
          </a:lnRef>
          <a:fillRef idx="0">
            <a:srgbClr val="FFFFFF"/>
          </a:fillRef>
          <a:effectRef idx="0">
            <a:srgbClr val="FFFFFF"/>
          </a:effectRef>
          <a:fontRef idx="minor">
            <a:schemeClr val="tx1"/>
          </a:fontRef>
        </p:style>
      </p:cxnSp>
      <p:cxnSp>
        <p:nvCxnSpPr>
          <p:cNvPr id="12" name="直接箭头连接符 11"/>
          <p:cNvCxnSpPr/>
          <p:nvPr/>
        </p:nvCxnSpPr>
        <p:spPr>
          <a:xfrm>
            <a:off x="7823200" y="2924810"/>
            <a:ext cx="288290" cy="575945"/>
          </a:xfrm>
          <a:prstGeom prst="straightConnector1">
            <a:avLst/>
          </a:prstGeom>
          <a:ln w="6350">
            <a:solidFill>
              <a:srgbClr val="FF0000"/>
            </a:solidFill>
            <a:tailEnd type="arrow"/>
          </a:ln>
        </p:spPr>
        <p:style>
          <a:lnRef idx="2">
            <a:schemeClr val="accent1"/>
          </a:lnRef>
          <a:fillRef idx="0">
            <a:srgbClr val="FFFFFF"/>
          </a:fillRef>
          <a:effectRef idx="0">
            <a:srgbClr val="FFFFFF"/>
          </a:effectRef>
          <a:fontRef idx="minor">
            <a:schemeClr val="tx1"/>
          </a:fontRef>
        </p:style>
      </p:cxnSp>
      <p:pic>
        <p:nvPicPr>
          <p:cNvPr id="14" name="图片 13"/>
          <p:cNvPicPr>
            <a:picLocks noChangeAspect="1"/>
          </p:cNvPicPr>
          <p:nvPr/>
        </p:nvPicPr>
        <p:blipFill>
          <a:blip r:embed="rId3"/>
          <a:stretch>
            <a:fillRect/>
          </a:stretch>
        </p:blipFill>
        <p:spPr>
          <a:xfrm>
            <a:off x="6337935" y="4652010"/>
            <a:ext cx="4515803" cy="832961"/>
          </a:xfrm>
          <a:prstGeom prst="rect">
            <a:avLst/>
          </a:prstGeom>
        </p:spPr>
      </p:pic>
      <p:pic>
        <p:nvPicPr>
          <p:cNvPr id="15" name="图片 14"/>
          <p:cNvPicPr>
            <a:picLocks noChangeAspect="1"/>
          </p:cNvPicPr>
          <p:nvPr/>
        </p:nvPicPr>
        <p:blipFill>
          <a:blip r:embed="rId4"/>
          <a:stretch>
            <a:fillRect/>
          </a:stretch>
        </p:blipFill>
        <p:spPr>
          <a:xfrm>
            <a:off x="6301105" y="5659755"/>
            <a:ext cx="4547235" cy="1073944"/>
          </a:xfrm>
          <a:prstGeom prst="rect">
            <a:avLst/>
          </a:prstGeom>
        </p:spPr>
      </p:pic>
      <p:sp>
        <p:nvSpPr>
          <p:cNvPr id="16" name="文本框 15"/>
          <p:cNvSpPr txBox="1"/>
          <p:nvPr/>
        </p:nvSpPr>
        <p:spPr>
          <a:xfrm>
            <a:off x="6238875" y="4353560"/>
            <a:ext cx="3812540" cy="281940"/>
          </a:xfrm>
          <a:prstGeom prst="rect">
            <a:avLst/>
          </a:prstGeom>
          <a:noFill/>
        </p:spPr>
        <p:txBody>
          <a:bodyPr wrap="square" rtlCol="0">
            <a:noAutofit/>
          </a:bodyPr>
          <a:p>
            <a:pPr marL="285750" lvl="0" indent="-285750" algn="l" fontAlgn="auto">
              <a:lnSpc>
                <a:spcPct val="100000"/>
              </a:lnSpc>
              <a:buClrTx/>
              <a:buSzTx/>
              <a:buFont typeface="Wingdings" panose="05000000000000000000" charset="0"/>
              <a:buChar char="p"/>
            </a:pPr>
            <a:r>
              <a:rPr lang="en-US" altLang="zh-CN" sz="1400" dirty="0" smtClean="0">
                <a:highlight>
                  <a:srgbClr val="00FF00"/>
                </a:highlight>
                <a:latin typeface="微软雅黑 Light" panose="020B0502040204020203" pitchFamily="34" charset="-122"/>
                <a:ea typeface="微软雅黑 Light" panose="020B0502040204020203" pitchFamily="34" charset="-122"/>
                <a:sym typeface="+mn-ea"/>
              </a:rPr>
              <a:t>Step3</a:t>
            </a:r>
            <a:r>
              <a:rPr lang="zh-CN" altLang="en-US" sz="1400" dirty="0" smtClean="0">
                <a:highlight>
                  <a:srgbClr val="00FF00"/>
                </a:highlight>
                <a:latin typeface="微软雅黑 Light" panose="020B0502040204020203" pitchFamily="34" charset="-122"/>
                <a:ea typeface="微软雅黑 Light" panose="020B0502040204020203" pitchFamily="34" charset="-122"/>
                <a:sym typeface="+mn-ea"/>
              </a:rPr>
              <a:t>：根据电压查表</a:t>
            </a:r>
            <a:r>
              <a:rPr lang="en-US" altLang="zh-CN" sz="1400" dirty="0" smtClean="0">
                <a:highlight>
                  <a:srgbClr val="00FF00"/>
                </a:highlight>
                <a:latin typeface="微软雅黑 Light" panose="020B0502040204020203" pitchFamily="34" charset="-122"/>
                <a:ea typeface="微软雅黑 Light" panose="020B0502040204020203" pitchFamily="34" charset="-122"/>
                <a:sym typeface="+mn-ea"/>
              </a:rPr>
              <a:t>SOC</a:t>
            </a:r>
            <a:r>
              <a:rPr lang="zh-CN" altLang="en-US" sz="1400" dirty="0" smtClean="0">
                <a:highlight>
                  <a:srgbClr val="00FF00"/>
                </a:highlight>
                <a:latin typeface="微软雅黑 Light" panose="020B0502040204020203" pitchFamily="34" charset="-122"/>
                <a:ea typeface="微软雅黑 Light" panose="020B0502040204020203" pitchFamily="34" charset="-122"/>
                <a:sym typeface="+mn-ea"/>
              </a:rPr>
              <a:t>并计算均衡</a:t>
            </a:r>
            <a:r>
              <a:rPr lang="zh-CN" altLang="en-US" sz="1400" dirty="0" smtClean="0">
                <a:highlight>
                  <a:srgbClr val="00FF00"/>
                </a:highlight>
                <a:latin typeface="微软雅黑 Light" panose="020B0502040204020203" pitchFamily="34" charset="-122"/>
                <a:ea typeface="微软雅黑 Light" panose="020B0502040204020203" pitchFamily="34" charset="-122"/>
                <a:sym typeface="+mn-ea"/>
              </a:rPr>
              <a:t>时间</a:t>
            </a:r>
            <a:endParaRPr lang="zh-CN" altLang="en-US" sz="1400" dirty="0" smtClean="0">
              <a:highlight>
                <a:srgbClr val="00FF00"/>
              </a:highlight>
              <a:latin typeface="微软雅黑 Light" panose="020B0502040204020203" pitchFamily="34" charset="-122"/>
              <a:ea typeface="微软雅黑 Light" panose="020B0502040204020203" pitchFamily="34" charset="-122"/>
              <a:sym typeface="+mn-ea"/>
            </a:endParaRPr>
          </a:p>
        </p:txBody>
      </p:sp>
      <p:sp>
        <p:nvSpPr>
          <p:cNvPr id="17" name="文本框 16"/>
          <p:cNvSpPr txBox="1"/>
          <p:nvPr/>
        </p:nvSpPr>
        <p:spPr>
          <a:xfrm>
            <a:off x="6814820" y="5080"/>
            <a:ext cx="3507105" cy="365760"/>
          </a:xfrm>
          <a:prstGeom prst="rect">
            <a:avLst/>
          </a:prstGeom>
          <a:noFill/>
        </p:spPr>
        <p:txBody>
          <a:bodyPr wrap="square" rtlCol="0">
            <a:noAutofit/>
          </a:bodyPr>
          <a:p>
            <a:pPr lvl="0" indent="0" algn="l">
              <a:lnSpc>
                <a:spcPct val="150000"/>
              </a:lnSpc>
              <a:buClrTx/>
              <a:buSzTx/>
              <a:buFont typeface="Wingdings" panose="05000000000000000000" charset="0"/>
              <a:buNone/>
            </a:pPr>
            <a:r>
              <a:rPr lang="zh-CN" altLang="en-US" sz="1200" b="1" i="1" dirty="0" smtClean="0">
                <a:highlight>
                  <a:srgbClr val="000000">
                    <a:alpha val="0"/>
                  </a:srgbClr>
                </a:highlight>
                <a:latin typeface="微软雅黑 Light" panose="020B0502040204020203" pitchFamily="34" charset="-122"/>
                <a:ea typeface="微软雅黑 Light" panose="020B0502040204020203" pitchFamily="34" charset="-122"/>
                <a:sym typeface="+mn-ea"/>
              </a:rPr>
              <a:t>参考《1500V电池智能管理模块软件设计方案》</a:t>
            </a:r>
            <a:endParaRPr lang="zh-CN" altLang="en-US" sz="1200" b="1" i="1" dirty="0" smtClean="0">
              <a:highlight>
                <a:srgbClr val="000000">
                  <a:alpha val="0"/>
                </a:srgbClr>
              </a:highlight>
              <a:latin typeface="微软雅黑 Light" panose="020B0502040204020203" pitchFamily="34" charset="-122"/>
              <a:ea typeface="微软雅黑 Light" panose="020B0502040204020203" pitchFamily="34" charset="-122"/>
              <a:sym typeface="+mn-ea"/>
            </a:endParaRPr>
          </a:p>
        </p:txBody>
      </p:sp>
      <p:sp>
        <p:nvSpPr>
          <p:cNvPr id="19" name="下箭头 18"/>
          <p:cNvSpPr/>
          <p:nvPr/>
        </p:nvSpPr>
        <p:spPr>
          <a:xfrm rot="240000">
            <a:off x="7823200" y="4048760"/>
            <a:ext cx="216535" cy="216535"/>
          </a:xfrm>
          <a:prstGeom prst="downArrow">
            <a:avLst/>
          </a:prstGeom>
          <a:noFill/>
          <a:ln>
            <a:solidFill>
              <a:srgbClr val="FFC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6439535" cy="316865"/>
          </a:xfrm>
        </p:spPr>
        <p:txBody>
          <a:bodyPr/>
          <a:lstStyle/>
          <a:p>
            <a:pPr>
              <a:lnSpc>
                <a:spcPct val="100000"/>
              </a:lnSpc>
            </a:pPr>
            <a:r>
              <a:rPr dirty="0" smtClean="0"/>
              <a:t>均衡算法，满充时刻标定</a:t>
            </a:r>
            <a:r>
              <a:rPr lang="en-US" altLang="zh-CN" dirty="0" smtClean="0"/>
              <a:t>SOC</a:t>
            </a:r>
            <a:r>
              <a:rPr dirty="0" smtClean="0"/>
              <a:t>，根据差异计算均衡</a:t>
            </a:r>
            <a:r>
              <a:rPr dirty="0" smtClean="0"/>
              <a:t>时间</a:t>
            </a:r>
            <a:endParaRPr dirty="0" smtClean="0"/>
          </a:p>
        </p:txBody>
      </p:sp>
      <p:sp>
        <p:nvSpPr>
          <p:cNvPr id="4" name="文本框 3"/>
          <p:cNvSpPr txBox="1"/>
          <p:nvPr/>
        </p:nvSpPr>
        <p:spPr>
          <a:xfrm>
            <a:off x="838200" y="908685"/>
            <a:ext cx="2745740" cy="281940"/>
          </a:xfrm>
          <a:prstGeom prst="rect">
            <a:avLst/>
          </a:prstGeom>
          <a:noFill/>
        </p:spPr>
        <p:txBody>
          <a:bodyPr wrap="square" rtlCol="0">
            <a:noAutofit/>
          </a:bodyPr>
          <a:p>
            <a:pPr marL="285750" lvl="0" indent="-285750" algn="l" fontAlgn="auto">
              <a:lnSpc>
                <a:spcPct val="100000"/>
              </a:lnSpc>
              <a:buClrTx/>
              <a:buSzTx/>
              <a:buFont typeface="Wingdings" panose="05000000000000000000" charset="0"/>
              <a:buChar char="p"/>
            </a:pPr>
            <a:r>
              <a:rPr lang="en-US" altLang="zh-CN" sz="1400" dirty="0" smtClean="0">
                <a:highlight>
                  <a:srgbClr val="00FF00"/>
                </a:highlight>
                <a:latin typeface="微软雅黑 Light" panose="020B0502040204020203" pitchFamily="34" charset="-122"/>
                <a:ea typeface="微软雅黑 Light" panose="020B0502040204020203" pitchFamily="34" charset="-122"/>
                <a:sym typeface="+mn-ea"/>
              </a:rPr>
              <a:t>Step4</a:t>
            </a:r>
            <a:r>
              <a:rPr lang="zh-CN" altLang="en-US" sz="1400" dirty="0" smtClean="0">
                <a:highlight>
                  <a:srgbClr val="00FF00"/>
                </a:highlight>
                <a:latin typeface="微软雅黑 Light" panose="020B0502040204020203" pitchFamily="34" charset="-122"/>
                <a:ea typeface="微软雅黑 Light" panose="020B0502040204020203" pitchFamily="34" charset="-122"/>
                <a:sym typeface="+mn-ea"/>
              </a:rPr>
              <a:t>：满充</a:t>
            </a:r>
            <a:r>
              <a:rPr lang="zh-CN" altLang="en-US" sz="1400" dirty="0" smtClean="0">
                <a:highlight>
                  <a:srgbClr val="00FF00"/>
                </a:highlight>
                <a:latin typeface="微软雅黑 Light" panose="020B0502040204020203" pitchFamily="34" charset="-122"/>
                <a:ea typeface="微软雅黑 Light" panose="020B0502040204020203" pitchFamily="34" charset="-122"/>
                <a:sym typeface="+mn-ea"/>
              </a:rPr>
              <a:t>时刻数据</a:t>
            </a:r>
            <a:r>
              <a:rPr lang="zh-CN" altLang="en-US" sz="1400" dirty="0" smtClean="0">
                <a:highlight>
                  <a:srgbClr val="00FF00"/>
                </a:highlight>
                <a:latin typeface="微软雅黑 Light" panose="020B0502040204020203" pitchFamily="34" charset="-122"/>
                <a:ea typeface="微软雅黑 Light" panose="020B0502040204020203" pitchFamily="34" charset="-122"/>
                <a:sym typeface="+mn-ea"/>
              </a:rPr>
              <a:t>捕捉</a:t>
            </a:r>
            <a:endParaRPr lang="zh-CN" altLang="en-US" sz="1400" dirty="0" smtClean="0">
              <a:highlight>
                <a:srgbClr val="00FF00"/>
              </a:highlight>
              <a:latin typeface="微软雅黑 Light" panose="020B0502040204020203" pitchFamily="34" charset="-122"/>
              <a:ea typeface="微软雅黑 Light" panose="020B0502040204020203" pitchFamily="34" charset="-122"/>
              <a:sym typeface="+mn-ea"/>
            </a:endParaRPr>
          </a:p>
        </p:txBody>
      </p:sp>
      <p:sp>
        <p:nvSpPr>
          <p:cNvPr id="17" name="文本框 16"/>
          <p:cNvSpPr txBox="1"/>
          <p:nvPr/>
        </p:nvSpPr>
        <p:spPr>
          <a:xfrm>
            <a:off x="6814820" y="5080"/>
            <a:ext cx="3507105" cy="365760"/>
          </a:xfrm>
          <a:prstGeom prst="rect">
            <a:avLst/>
          </a:prstGeom>
          <a:noFill/>
        </p:spPr>
        <p:txBody>
          <a:bodyPr wrap="square" rtlCol="0">
            <a:noAutofit/>
          </a:bodyPr>
          <a:p>
            <a:pPr lvl="0" indent="0" algn="l">
              <a:lnSpc>
                <a:spcPct val="150000"/>
              </a:lnSpc>
              <a:buClrTx/>
              <a:buSzTx/>
              <a:buFont typeface="Wingdings" panose="05000000000000000000" charset="0"/>
              <a:buNone/>
            </a:pPr>
            <a:r>
              <a:rPr lang="zh-CN" altLang="en-US" sz="1200" b="1" i="1" dirty="0" smtClean="0">
                <a:highlight>
                  <a:srgbClr val="000000">
                    <a:alpha val="0"/>
                  </a:srgbClr>
                </a:highlight>
                <a:latin typeface="微软雅黑 Light" panose="020B0502040204020203" pitchFamily="34" charset="-122"/>
                <a:ea typeface="微软雅黑 Light" panose="020B0502040204020203" pitchFamily="34" charset="-122"/>
                <a:sym typeface="+mn-ea"/>
              </a:rPr>
              <a:t>参考《1500V电池智能管理模块软件设计方案》</a:t>
            </a:r>
            <a:endParaRPr lang="zh-CN" altLang="en-US" sz="1200" b="1" i="1" dirty="0" smtClean="0">
              <a:highlight>
                <a:srgbClr val="000000">
                  <a:alpha val="0"/>
                </a:srgbClr>
              </a:highlight>
              <a:latin typeface="微软雅黑 Light" panose="020B0502040204020203" pitchFamily="34" charset="-122"/>
              <a:ea typeface="微软雅黑 Light" panose="020B0502040204020203" pitchFamily="34" charset="-122"/>
              <a:sym typeface="+mn-ea"/>
            </a:endParaRPr>
          </a:p>
        </p:txBody>
      </p:sp>
      <p:pic>
        <p:nvPicPr>
          <p:cNvPr id="3" name="图片 2"/>
          <p:cNvPicPr>
            <a:picLocks noChangeAspect="1"/>
          </p:cNvPicPr>
          <p:nvPr/>
        </p:nvPicPr>
        <p:blipFill>
          <a:blip r:embed="rId1"/>
          <a:stretch>
            <a:fillRect/>
          </a:stretch>
        </p:blipFill>
        <p:spPr>
          <a:xfrm>
            <a:off x="1054735" y="1298575"/>
            <a:ext cx="4552474" cy="1115854"/>
          </a:xfrm>
          <a:prstGeom prst="rect">
            <a:avLst/>
          </a:prstGeom>
        </p:spPr>
      </p:pic>
      <p:pic>
        <p:nvPicPr>
          <p:cNvPr id="6" name="图片 5"/>
          <p:cNvPicPr>
            <a:picLocks noChangeAspect="1"/>
          </p:cNvPicPr>
          <p:nvPr/>
        </p:nvPicPr>
        <p:blipFill>
          <a:blip r:embed="rId2"/>
          <a:stretch>
            <a:fillRect/>
          </a:stretch>
        </p:blipFill>
        <p:spPr>
          <a:xfrm>
            <a:off x="1342390" y="2493010"/>
            <a:ext cx="4452938" cy="2807970"/>
          </a:xfrm>
          <a:prstGeom prst="rect">
            <a:avLst/>
          </a:prstGeom>
        </p:spPr>
      </p:pic>
      <p:sp>
        <p:nvSpPr>
          <p:cNvPr id="7" name="文本框 6"/>
          <p:cNvSpPr txBox="1"/>
          <p:nvPr/>
        </p:nvSpPr>
        <p:spPr>
          <a:xfrm>
            <a:off x="3583940" y="2564765"/>
            <a:ext cx="1903730" cy="432435"/>
          </a:xfrm>
          <a:prstGeom prst="rect">
            <a:avLst/>
          </a:prstGeom>
          <a:noFill/>
        </p:spPr>
        <p:txBody>
          <a:bodyPr wrap="square" rtlCol="0">
            <a:noAutofit/>
          </a:bodyPr>
          <a:p>
            <a:pPr indent="0">
              <a:buClrTx/>
              <a:buSzTx/>
              <a:buFont typeface="Wingdings" panose="05000000000000000000" charset="0"/>
              <a:buNone/>
            </a:pPr>
            <a:r>
              <a:rPr lang="zh-CN" altLang="en-US" sz="1200" dirty="0" smtClean="0">
                <a:highlight>
                  <a:srgbClr val="FFFF00"/>
                </a:highlight>
                <a:latin typeface="微软雅黑 Light" panose="020B0502040204020203" pitchFamily="34" charset="-122"/>
                <a:ea typeface="微软雅黑 Light" panose="020B0502040204020203" pitchFamily="34" charset="-122"/>
                <a:sym typeface="+mn-ea"/>
              </a:rPr>
              <a:t>保护、放电和欠压情况下不允许</a:t>
            </a:r>
            <a:r>
              <a:rPr lang="zh-CN" altLang="en-US" sz="1200" dirty="0" smtClean="0">
                <a:highlight>
                  <a:srgbClr val="FFFF00"/>
                </a:highlight>
                <a:latin typeface="微软雅黑 Light" panose="020B0502040204020203" pitchFamily="34" charset="-122"/>
                <a:ea typeface="微软雅黑 Light" panose="020B0502040204020203" pitchFamily="34" charset="-122"/>
                <a:sym typeface="+mn-ea"/>
              </a:rPr>
              <a:t>均衡</a:t>
            </a:r>
            <a:endParaRPr lang="zh-CN" altLang="en-US" sz="1200" dirty="0" smtClean="0">
              <a:highlight>
                <a:srgbClr val="FFFF00"/>
              </a:highlight>
              <a:latin typeface="微软雅黑 Light" panose="020B0502040204020203" pitchFamily="34" charset="-122"/>
              <a:ea typeface="微软雅黑 Light" panose="020B0502040204020203" pitchFamily="34" charset="-122"/>
              <a:sym typeface="+mn-ea"/>
            </a:endParaRPr>
          </a:p>
        </p:txBody>
      </p:sp>
      <p:sp>
        <p:nvSpPr>
          <p:cNvPr id="8" name="文本框 7"/>
          <p:cNvSpPr txBox="1"/>
          <p:nvPr/>
        </p:nvSpPr>
        <p:spPr>
          <a:xfrm>
            <a:off x="118745" y="5372735"/>
            <a:ext cx="1478280" cy="432435"/>
          </a:xfrm>
          <a:prstGeom prst="rect">
            <a:avLst/>
          </a:prstGeom>
          <a:noFill/>
        </p:spPr>
        <p:txBody>
          <a:bodyPr wrap="square" rtlCol="0">
            <a:noAutofit/>
          </a:bodyPr>
          <a:p>
            <a:pPr indent="0">
              <a:buClrTx/>
              <a:buSzTx/>
              <a:buFont typeface="Wingdings" panose="05000000000000000000" charset="0"/>
              <a:buNone/>
            </a:pPr>
            <a:r>
              <a:rPr lang="zh-CN" altLang="en-US" sz="1200" dirty="0" smtClean="0">
                <a:highlight>
                  <a:srgbClr val="FFFF00"/>
                </a:highlight>
                <a:latin typeface="微软雅黑 Light" panose="020B0502040204020203" pitchFamily="34" charset="-122"/>
                <a:ea typeface="微软雅黑 Light" panose="020B0502040204020203" pitchFamily="34" charset="-122"/>
                <a:sym typeface="+mn-ea"/>
              </a:rPr>
              <a:t>这是根据目前的实时电压</a:t>
            </a:r>
            <a:r>
              <a:rPr lang="zh-CN" altLang="en-US" sz="1200" dirty="0" smtClean="0">
                <a:highlight>
                  <a:srgbClr val="FFFF00"/>
                </a:highlight>
                <a:latin typeface="微软雅黑 Light" panose="020B0502040204020203" pitchFamily="34" charset="-122"/>
                <a:ea typeface="微软雅黑 Light" panose="020B0502040204020203" pitchFamily="34" charset="-122"/>
                <a:sym typeface="+mn-ea"/>
              </a:rPr>
              <a:t>判断</a:t>
            </a:r>
            <a:endParaRPr lang="zh-CN" altLang="en-US" sz="1200" dirty="0" smtClean="0">
              <a:highlight>
                <a:srgbClr val="FFFF00"/>
              </a:highlight>
              <a:latin typeface="微软雅黑 Light" panose="020B0502040204020203" pitchFamily="34" charset="-122"/>
              <a:ea typeface="微软雅黑 Light" panose="020B0502040204020203" pitchFamily="34" charset="-122"/>
              <a:sym typeface="+mn-ea"/>
            </a:endParaRPr>
          </a:p>
        </p:txBody>
      </p:sp>
      <p:cxnSp>
        <p:nvCxnSpPr>
          <p:cNvPr id="9" name="直接箭头连接符 8"/>
          <p:cNvCxnSpPr/>
          <p:nvPr/>
        </p:nvCxnSpPr>
        <p:spPr>
          <a:xfrm flipH="1">
            <a:off x="550545" y="4437380"/>
            <a:ext cx="791845" cy="935355"/>
          </a:xfrm>
          <a:prstGeom prst="straightConnector1">
            <a:avLst/>
          </a:prstGeom>
          <a:ln w="6350">
            <a:solidFill>
              <a:srgbClr val="FF0000"/>
            </a:solidFill>
            <a:tailEnd type="arrow"/>
          </a:ln>
        </p:spPr>
        <p:style>
          <a:lnRef idx="2">
            <a:schemeClr val="accent1"/>
          </a:lnRef>
          <a:fillRef idx="0">
            <a:srgbClr val="FFFFFF"/>
          </a:fillRef>
          <a:effectRef idx="0">
            <a:srgbClr val="FFFFFF"/>
          </a:effectRef>
          <a:fontRef idx="minor">
            <a:schemeClr val="tx1"/>
          </a:fontRef>
        </p:style>
      </p:cxnSp>
      <p:sp>
        <p:nvSpPr>
          <p:cNvPr id="25" name="矩形 24"/>
          <p:cNvSpPr/>
          <p:nvPr/>
        </p:nvSpPr>
        <p:spPr>
          <a:xfrm>
            <a:off x="1270635" y="4658995"/>
            <a:ext cx="1637030" cy="636270"/>
          </a:xfrm>
          <a:prstGeom prst="rect">
            <a:avLst/>
          </a:prstGeom>
          <a:solidFill>
            <a:srgbClr val="FFFF0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文本框 12"/>
          <p:cNvSpPr txBox="1"/>
          <p:nvPr/>
        </p:nvSpPr>
        <p:spPr>
          <a:xfrm>
            <a:off x="1558290" y="5805805"/>
            <a:ext cx="2254885" cy="633730"/>
          </a:xfrm>
          <a:prstGeom prst="rect">
            <a:avLst/>
          </a:prstGeom>
          <a:noFill/>
        </p:spPr>
        <p:txBody>
          <a:bodyPr wrap="square" rtlCol="0">
            <a:noAutofit/>
          </a:bodyPr>
          <a:p>
            <a:pPr indent="0">
              <a:buClrTx/>
              <a:buSzTx/>
              <a:buFont typeface="Wingdings" panose="05000000000000000000" charset="0"/>
              <a:buNone/>
            </a:pPr>
            <a:r>
              <a:rPr lang="zh-CN" altLang="en-US" sz="1200" dirty="0" smtClean="0">
                <a:highlight>
                  <a:srgbClr val="FFFF00"/>
                </a:highlight>
                <a:latin typeface="微软雅黑 Light" panose="020B0502040204020203" pitchFamily="34" charset="-122"/>
                <a:ea typeface="微软雅黑 Light" panose="020B0502040204020203" pitchFamily="34" charset="-122"/>
                <a:sym typeface="+mn-ea"/>
              </a:rPr>
              <a:t>这是根据之前记录的数据进行判断，</a:t>
            </a:r>
            <a:r>
              <a:rPr lang="en-US" altLang="zh-CN" sz="1200" dirty="0" smtClean="0">
                <a:highlight>
                  <a:srgbClr val="FFFF00"/>
                </a:highlight>
                <a:latin typeface="微软雅黑 Light" panose="020B0502040204020203" pitchFamily="34" charset="-122"/>
                <a:ea typeface="微软雅黑 Light" panose="020B0502040204020203" pitchFamily="34" charset="-122"/>
                <a:sym typeface="+mn-ea"/>
              </a:rPr>
              <a:t>10min</a:t>
            </a:r>
            <a:r>
              <a:rPr lang="zh-CN" altLang="en-US" sz="1200" dirty="0" smtClean="0">
                <a:highlight>
                  <a:srgbClr val="FFFF00"/>
                </a:highlight>
                <a:latin typeface="微软雅黑 Light" panose="020B0502040204020203" pitchFamily="34" charset="-122"/>
                <a:ea typeface="微软雅黑 Light" panose="020B0502040204020203" pitchFamily="34" charset="-122"/>
                <a:sym typeface="+mn-ea"/>
              </a:rPr>
              <a:t>以内认为是无差，就不</a:t>
            </a:r>
            <a:r>
              <a:rPr lang="zh-CN" altLang="en-US" sz="1200" dirty="0" smtClean="0">
                <a:highlight>
                  <a:srgbClr val="FFFF00"/>
                </a:highlight>
                <a:latin typeface="微软雅黑 Light" panose="020B0502040204020203" pitchFamily="34" charset="-122"/>
                <a:ea typeface="微软雅黑 Light" panose="020B0502040204020203" pitchFamily="34" charset="-122"/>
                <a:sym typeface="+mn-ea"/>
              </a:rPr>
              <a:t>再判断</a:t>
            </a:r>
            <a:r>
              <a:rPr lang="zh-CN" altLang="en-US" sz="1200" dirty="0" smtClean="0">
                <a:highlight>
                  <a:srgbClr val="FFFF00"/>
                </a:highlight>
                <a:latin typeface="微软雅黑 Light" panose="020B0502040204020203" pitchFamily="34" charset="-122"/>
                <a:ea typeface="微软雅黑 Light" panose="020B0502040204020203" pitchFamily="34" charset="-122"/>
                <a:sym typeface="+mn-ea"/>
              </a:rPr>
              <a:t>了</a:t>
            </a:r>
            <a:endParaRPr lang="zh-CN" altLang="en-US" sz="1200" dirty="0" smtClean="0">
              <a:highlight>
                <a:srgbClr val="FFFF00"/>
              </a:highlight>
              <a:latin typeface="微软雅黑 Light" panose="020B0502040204020203" pitchFamily="34" charset="-122"/>
              <a:ea typeface="微软雅黑 Light" panose="020B0502040204020203" pitchFamily="34" charset="-122"/>
              <a:sym typeface="+mn-ea"/>
            </a:endParaRPr>
          </a:p>
        </p:txBody>
      </p:sp>
      <p:cxnSp>
        <p:nvCxnSpPr>
          <p:cNvPr id="19" name="直接箭头连接符 18"/>
          <p:cNvCxnSpPr/>
          <p:nvPr/>
        </p:nvCxnSpPr>
        <p:spPr>
          <a:xfrm>
            <a:off x="2206625" y="5301615"/>
            <a:ext cx="791845" cy="504190"/>
          </a:xfrm>
          <a:prstGeom prst="straightConnector1">
            <a:avLst/>
          </a:prstGeom>
          <a:ln w="6350">
            <a:solidFill>
              <a:srgbClr val="FF0000"/>
            </a:solidFill>
            <a:tailEnd type="arrow"/>
          </a:ln>
        </p:spPr>
        <p:style>
          <a:lnRef idx="2">
            <a:schemeClr val="accent1"/>
          </a:lnRef>
          <a:fillRef idx="0">
            <a:srgbClr val="FFFFFF"/>
          </a:fillRef>
          <a:effectRef idx="0">
            <a:srgbClr val="FFFFFF"/>
          </a:effectRef>
          <a:fontRef idx="minor">
            <a:schemeClr val="tx1"/>
          </a:fontRef>
        </p:style>
      </p:cxnSp>
      <p:pic>
        <p:nvPicPr>
          <p:cNvPr id="20" name="图片 19"/>
          <p:cNvPicPr>
            <a:picLocks noChangeAspect="1"/>
          </p:cNvPicPr>
          <p:nvPr/>
        </p:nvPicPr>
        <p:blipFill>
          <a:blip r:embed="rId3"/>
          <a:stretch>
            <a:fillRect/>
          </a:stretch>
        </p:blipFill>
        <p:spPr>
          <a:xfrm>
            <a:off x="7031355" y="1268730"/>
            <a:ext cx="4541996" cy="1817846"/>
          </a:xfrm>
          <a:prstGeom prst="rect">
            <a:avLst/>
          </a:prstGeom>
        </p:spPr>
      </p:pic>
      <p:sp>
        <p:nvSpPr>
          <p:cNvPr id="21" name="文本框 20"/>
          <p:cNvSpPr txBox="1"/>
          <p:nvPr/>
        </p:nvSpPr>
        <p:spPr>
          <a:xfrm>
            <a:off x="6803390" y="909955"/>
            <a:ext cx="2745740" cy="281940"/>
          </a:xfrm>
          <a:prstGeom prst="rect">
            <a:avLst/>
          </a:prstGeom>
          <a:noFill/>
        </p:spPr>
        <p:txBody>
          <a:bodyPr wrap="square" rtlCol="0">
            <a:noAutofit/>
          </a:bodyPr>
          <a:p>
            <a:pPr marL="285750" lvl="0" indent="-285750" algn="l" fontAlgn="auto">
              <a:lnSpc>
                <a:spcPct val="100000"/>
              </a:lnSpc>
              <a:buClrTx/>
              <a:buSzTx/>
              <a:buFont typeface="Wingdings" panose="05000000000000000000" charset="0"/>
              <a:buChar char="p"/>
            </a:pPr>
            <a:r>
              <a:rPr lang="en-US" altLang="zh-CN" sz="1400" dirty="0" smtClean="0">
                <a:highlight>
                  <a:srgbClr val="00FF00"/>
                </a:highlight>
                <a:latin typeface="微软雅黑 Light" panose="020B0502040204020203" pitchFamily="34" charset="-122"/>
                <a:ea typeface="微软雅黑 Light" panose="020B0502040204020203" pitchFamily="34" charset="-122"/>
                <a:sym typeface="+mn-ea"/>
              </a:rPr>
              <a:t>Step5</a:t>
            </a:r>
            <a:r>
              <a:rPr lang="zh-CN" altLang="en-US" sz="1400" dirty="0" smtClean="0">
                <a:highlight>
                  <a:srgbClr val="00FF00"/>
                </a:highlight>
                <a:latin typeface="微软雅黑 Light" panose="020B0502040204020203" pitchFamily="34" charset="-122"/>
                <a:ea typeface="微软雅黑 Light" panose="020B0502040204020203" pitchFamily="34" charset="-122"/>
                <a:sym typeface="+mn-ea"/>
              </a:rPr>
              <a:t>：刷新理论均衡</a:t>
            </a:r>
            <a:r>
              <a:rPr lang="zh-CN" altLang="en-US" sz="1400" dirty="0" smtClean="0">
                <a:highlight>
                  <a:srgbClr val="00FF00"/>
                </a:highlight>
                <a:latin typeface="微软雅黑 Light" panose="020B0502040204020203" pitchFamily="34" charset="-122"/>
                <a:ea typeface="微软雅黑 Light" panose="020B0502040204020203" pitchFamily="34" charset="-122"/>
                <a:sym typeface="+mn-ea"/>
              </a:rPr>
              <a:t>时间</a:t>
            </a:r>
            <a:endParaRPr lang="zh-CN" altLang="en-US" sz="1400" dirty="0" smtClean="0">
              <a:highlight>
                <a:srgbClr val="00FF00"/>
              </a:highlight>
              <a:latin typeface="微软雅黑 Light" panose="020B0502040204020203" pitchFamily="34" charset="-122"/>
              <a:ea typeface="微软雅黑 Light" panose="020B0502040204020203" pitchFamily="34" charset="-122"/>
              <a:sym typeface="+mn-ea"/>
            </a:endParaRPr>
          </a:p>
        </p:txBody>
      </p:sp>
      <p:cxnSp>
        <p:nvCxnSpPr>
          <p:cNvPr id="24" name="直接箭头连接符 23"/>
          <p:cNvCxnSpPr/>
          <p:nvPr/>
        </p:nvCxnSpPr>
        <p:spPr>
          <a:xfrm flipV="1">
            <a:off x="3358515" y="1341120"/>
            <a:ext cx="576580" cy="368935"/>
          </a:xfrm>
          <a:prstGeom prst="straightConnector1">
            <a:avLst/>
          </a:prstGeom>
          <a:ln w="6350">
            <a:solidFill>
              <a:srgbClr val="FF0000"/>
            </a:solidFill>
            <a:tailEnd type="arrow"/>
          </a:ln>
        </p:spPr>
        <p:style>
          <a:lnRef idx="2">
            <a:schemeClr val="accent1"/>
          </a:lnRef>
          <a:fillRef idx="0">
            <a:srgbClr val="FFFFFF"/>
          </a:fillRef>
          <a:effectRef idx="0">
            <a:srgbClr val="FFFFFF"/>
          </a:effectRef>
          <a:fontRef idx="minor">
            <a:schemeClr val="tx1"/>
          </a:fontRef>
        </p:style>
      </p:cxnSp>
      <p:sp>
        <p:nvSpPr>
          <p:cNvPr id="26" name="文本框 25"/>
          <p:cNvSpPr txBox="1"/>
          <p:nvPr/>
        </p:nvSpPr>
        <p:spPr>
          <a:xfrm>
            <a:off x="3718560" y="1052830"/>
            <a:ext cx="1903730" cy="283845"/>
          </a:xfrm>
          <a:prstGeom prst="rect">
            <a:avLst/>
          </a:prstGeom>
          <a:noFill/>
        </p:spPr>
        <p:txBody>
          <a:bodyPr wrap="square" rtlCol="0">
            <a:noAutofit/>
          </a:bodyPr>
          <a:p>
            <a:pPr indent="0">
              <a:buClrTx/>
              <a:buSzTx/>
              <a:buFont typeface="Wingdings" panose="05000000000000000000" charset="0"/>
              <a:buNone/>
            </a:pPr>
            <a:r>
              <a:rPr lang="zh-CN" altLang="en-US" sz="1200" dirty="0" smtClean="0">
                <a:highlight>
                  <a:srgbClr val="FFFF00"/>
                </a:highlight>
                <a:latin typeface="微软雅黑 Light" panose="020B0502040204020203" pitchFamily="34" charset="-122"/>
                <a:ea typeface="微软雅黑 Light" panose="020B0502040204020203" pitchFamily="34" charset="-122"/>
                <a:sym typeface="+mn-ea"/>
              </a:rPr>
              <a:t>这个时间与底层芯片</a:t>
            </a:r>
            <a:r>
              <a:rPr lang="zh-CN" altLang="en-US" sz="1200" dirty="0" smtClean="0">
                <a:highlight>
                  <a:srgbClr val="FFFF00"/>
                </a:highlight>
                <a:latin typeface="微软雅黑 Light" panose="020B0502040204020203" pitchFamily="34" charset="-122"/>
                <a:ea typeface="微软雅黑 Light" panose="020B0502040204020203" pitchFamily="34" charset="-122"/>
                <a:sym typeface="+mn-ea"/>
              </a:rPr>
              <a:t>相关</a:t>
            </a:r>
            <a:endParaRPr lang="zh-CN" altLang="en-US" sz="1200" dirty="0" smtClean="0">
              <a:highlight>
                <a:srgbClr val="FFFF00"/>
              </a:highlight>
              <a:latin typeface="微软雅黑 Light" panose="020B0502040204020203" pitchFamily="34" charset="-122"/>
              <a:ea typeface="微软雅黑 Light" panose="020B0502040204020203" pitchFamily="34" charset="-122"/>
              <a:sym typeface="+mn-ea"/>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7516495" cy="316865"/>
          </a:xfrm>
        </p:spPr>
        <p:txBody>
          <a:bodyPr/>
          <a:lstStyle/>
          <a:p>
            <a:pPr>
              <a:lnSpc>
                <a:spcPct val="100000"/>
              </a:lnSpc>
            </a:pPr>
            <a:r>
              <a:rPr dirty="0" smtClean="0"/>
              <a:t>结构</a:t>
            </a:r>
            <a:r>
              <a:rPr dirty="0" smtClean="0"/>
              <a:t>设计</a:t>
            </a:r>
            <a:endParaRPr dirty="0" smtClean="0"/>
          </a:p>
        </p:txBody>
      </p:sp>
      <p:sp>
        <p:nvSpPr>
          <p:cNvPr id="3" name="文本框 2"/>
          <p:cNvSpPr txBox="1"/>
          <p:nvPr>
            <p:custDataLst>
              <p:tags r:id="rId1"/>
            </p:custDataLst>
          </p:nvPr>
        </p:nvSpPr>
        <p:spPr>
          <a:xfrm>
            <a:off x="7534910" y="908685"/>
            <a:ext cx="3973195" cy="368300"/>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latin typeface="微软雅黑 Light" panose="020B0502040204020203" pitchFamily="34" charset="-122"/>
                <a:ea typeface="微软雅黑 Light" panose="020B0502040204020203" pitchFamily="34" charset="-122"/>
              </a:rPr>
              <a:t>主要参考的是</a:t>
            </a:r>
            <a:r>
              <a:rPr lang="en-US" altLang="zh-CN" sz="1200" b="1" i="1" dirty="0" smtClean="0">
                <a:latin typeface="微软雅黑 Light" panose="020B0502040204020203" pitchFamily="34" charset="-122"/>
                <a:ea typeface="微软雅黑 Light" panose="020B0502040204020203" pitchFamily="34" charset="-122"/>
              </a:rPr>
              <a:t>TMS320F2837xD  Dual-Core Microcontroller Technical Reference Manual</a:t>
            </a:r>
            <a:endParaRPr lang="en-US" altLang="zh-CN" sz="1200" b="1" i="1" dirty="0" smtClean="0">
              <a:latin typeface="微软雅黑 Light" panose="020B0502040204020203" pitchFamily="34" charset="-122"/>
              <a:ea typeface="微软雅黑 Light" panose="020B0502040204020203" pitchFamily="34" charset="-122"/>
            </a:endParaRPr>
          </a:p>
        </p:txBody>
      </p:sp>
      <p:pic>
        <p:nvPicPr>
          <p:cNvPr id="6" name="图片 5"/>
          <p:cNvPicPr>
            <a:picLocks noChangeAspect="1"/>
          </p:cNvPicPr>
          <p:nvPr/>
        </p:nvPicPr>
        <p:blipFill>
          <a:blip r:embed="rId2"/>
          <a:stretch>
            <a:fillRect/>
          </a:stretch>
        </p:blipFill>
        <p:spPr>
          <a:xfrm>
            <a:off x="7030720" y="1703070"/>
            <a:ext cx="4657725" cy="257175"/>
          </a:xfrm>
          <a:prstGeom prst="rect">
            <a:avLst/>
          </a:prstGeom>
        </p:spPr>
      </p:pic>
      <p:pic>
        <p:nvPicPr>
          <p:cNvPr id="7" name="图片 6"/>
          <p:cNvPicPr>
            <a:picLocks noChangeAspect="1"/>
          </p:cNvPicPr>
          <p:nvPr/>
        </p:nvPicPr>
        <p:blipFill>
          <a:blip r:embed="rId3"/>
          <a:stretch>
            <a:fillRect/>
          </a:stretch>
        </p:blipFill>
        <p:spPr>
          <a:xfrm>
            <a:off x="7061835" y="1991360"/>
            <a:ext cx="4189095" cy="262890"/>
          </a:xfrm>
          <a:prstGeom prst="rect">
            <a:avLst/>
          </a:prstGeom>
        </p:spPr>
      </p:pic>
      <p:pic>
        <p:nvPicPr>
          <p:cNvPr id="8" name="图片 7"/>
          <p:cNvPicPr>
            <a:picLocks noChangeAspect="1"/>
          </p:cNvPicPr>
          <p:nvPr/>
        </p:nvPicPr>
        <p:blipFill>
          <a:blip r:embed="rId4"/>
          <a:stretch>
            <a:fillRect/>
          </a:stretch>
        </p:blipFill>
        <p:spPr>
          <a:xfrm>
            <a:off x="7061835" y="2925445"/>
            <a:ext cx="3274695" cy="274320"/>
          </a:xfrm>
          <a:prstGeom prst="rect">
            <a:avLst/>
          </a:prstGeom>
        </p:spPr>
      </p:pic>
      <p:pic>
        <p:nvPicPr>
          <p:cNvPr id="9" name="图片 8"/>
          <p:cNvPicPr>
            <a:picLocks noChangeAspect="1"/>
          </p:cNvPicPr>
          <p:nvPr/>
        </p:nvPicPr>
        <p:blipFill>
          <a:blip r:embed="rId5"/>
          <a:stretch>
            <a:fillRect/>
          </a:stretch>
        </p:blipFill>
        <p:spPr>
          <a:xfrm>
            <a:off x="7030720" y="3285490"/>
            <a:ext cx="3028950" cy="1280160"/>
          </a:xfrm>
          <a:prstGeom prst="rect">
            <a:avLst/>
          </a:prstGeom>
        </p:spPr>
      </p:pic>
      <p:sp>
        <p:nvSpPr>
          <p:cNvPr id="38" name="文本框 37"/>
          <p:cNvSpPr txBox="1"/>
          <p:nvPr>
            <p:custDataLst>
              <p:tags r:id="rId6"/>
            </p:custDataLst>
          </p:nvPr>
        </p:nvSpPr>
        <p:spPr>
          <a:xfrm>
            <a:off x="10415270" y="2924810"/>
            <a:ext cx="598170" cy="23812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00FF00"/>
                </a:highlight>
                <a:latin typeface="微软雅黑 Light" panose="020B0502040204020203" pitchFamily="34" charset="-122"/>
                <a:ea typeface="微软雅黑 Light" panose="020B0502040204020203" pitchFamily="34" charset="-122"/>
              </a:rPr>
              <a:t>周期</a:t>
            </a:r>
            <a:endParaRPr lang="zh-CN" altLang="en-US" sz="900" dirty="0" smtClean="0">
              <a:highlight>
                <a:srgbClr val="00FF00"/>
              </a:highlight>
              <a:latin typeface="微软雅黑 Light" panose="020B0502040204020203" pitchFamily="34" charset="-122"/>
              <a:ea typeface="微软雅黑 Light" panose="020B0502040204020203" pitchFamily="34" charset="-122"/>
            </a:endParaRPr>
          </a:p>
        </p:txBody>
      </p:sp>
      <p:sp>
        <p:nvSpPr>
          <p:cNvPr id="39" name="文本框 38"/>
          <p:cNvSpPr txBox="1"/>
          <p:nvPr>
            <p:custDataLst>
              <p:tags r:id="rId7"/>
            </p:custDataLst>
          </p:nvPr>
        </p:nvSpPr>
        <p:spPr>
          <a:xfrm>
            <a:off x="10415270" y="3068955"/>
            <a:ext cx="516255" cy="23812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00FF00"/>
                </a:highlight>
                <a:latin typeface="微软雅黑 Light" panose="020B0502040204020203" pitchFamily="34" charset="-122"/>
                <a:ea typeface="微软雅黑 Light" panose="020B0502040204020203" pitchFamily="34" charset="-122"/>
              </a:rPr>
              <a:t>模式</a:t>
            </a:r>
            <a:endParaRPr lang="zh-CN" altLang="en-US" sz="900" dirty="0" smtClean="0">
              <a:highlight>
                <a:srgbClr val="00FF00"/>
              </a:highlight>
              <a:latin typeface="微软雅黑 Light" panose="020B0502040204020203" pitchFamily="34" charset="-122"/>
              <a:ea typeface="微软雅黑 Light" panose="020B0502040204020203" pitchFamily="34" charset="-122"/>
            </a:endParaRPr>
          </a:p>
        </p:txBody>
      </p:sp>
      <p:sp>
        <p:nvSpPr>
          <p:cNvPr id="41" name="文本框 40"/>
          <p:cNvSpPr txBox="1"/>
          <p:nvPr>
            <p:custDataLst>
              <p:tags r:id="rId8"/>
            </p:custDataLst>
          </p:nvPr>
        </p:nvSpPr>
        <p:spPr>
          <a:xfrm>
            <a:off x="10358120" y="3285490"/>
            <a:ext cx="655320" cy="23812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00FF00"/>
                </a:highlight>
                <a:latin typeface="微软雅黑 Light" panose="020B0502040204020203" pitchFamily="34" charset="-122"/>
                <a:ea typeface="微软雅黑 Light" panose="020B0502040204020203" pitchFamily="34" charset="-122"/>
              </a:rPr>
              <a:t>移</a:t>
            </a:r>
            <a:r>
              <a:rPr lang="zh-CN" altLang="en-US" sz="900" dirty="0" smtClean="0">
                <a:highlight>
                  <a:srgbClr val="00FF00"/>
                </a:highlight>
                <a:latin typeface="微软雅黑 Light" panose="020B0502040204020203" pitchFamily="34" charset="-122"/>
                <a:ea typeface="微软雅黑 Light" panose="020B0502040204020203" pitchFamily="34" charset="-122"/>
              </a:rPr>
              <a:t>相</a:t>
            </a:r>
            <a:endParaRPr lang="zh-CN" altLang="en-US" sz="900" dirty="0" smtClean="0">
              <a:highlight>
                <a:srgbClr val="00FF00"/>
              </a:highlight>
              <a:latin typeface="微软雅黑 Light" panose="020B0502040204020203" pitchFamily="34" charset="-122"/>
              <a:ea typeface="微软雅黑 Light" panose="020B0502040204020203" pitchFamily="34" charset="-122"/>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7516495" cy="316865"/>
          </a:xfrm>
        </p:spPr>
        <p:txBody>
          <a:bodyPr/>
          <a:lstStyle/>
          <a:p>
            <a:pPr>
              <a:lnSpc>
                <a:spcPct val="100000"/>
              </a:lnSpc>
            </a:pPr>
            <a:r>
              <a:rPr dirty="0" smtClean="0"/>
              <a:t>散热</a:t>
            </a:r>
            <a:r>
              <a:rPr dirty="0" smtClean="0"/>
              <a:t>设计</a:t>
            </a:r>
            <a:endParaRPr dirty="0" smtClean="0"/>
          </a:p>
        </p:txBody>
      </p:sp>
      <p:sp>
        <p:nvSpPr>
          <p:cNvPr id="3" name="文本框 2"/>
          <p:cNvSpPr txBox="1"/>
          <p:nvPr>
            <p:custDataLst>
              <p:tags r:id="rId1"/>
            </p:custDataLst>
          </p:nvPr>
        </p:nvSpPr>
        <p:spPr>
          <a:xfrm>
            <a:off x="7534910" y="908685"/>
            <a:ext cx="3973195" cy="368300"/>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latin typeface="微软雅黑 Light" panose="020B0502040204020203" pitchFamily="34" charset="-122"/>
                <a:ea typeface="微软雅黑 Light" panose="020B0502040204020203" pitchFamily="34" charset="-122"/>
              </a:rPr>
              <a:t>主要参考的是</a:t>
            </a:r>
            <a:r>
              <a:rPr lang="en-US" altLang="zh-CN" sz="1200" b="1" i="1" dirty="0" smtClean="0">
                <a:latin typeface="微软雅黑 Light" panose="020B0502040204020203" pitchFamily="34" charset="-122"/>
                <a:ea typeface="微软雅黑 Light" panose="020B0502040204020203" pitchFamily="34" charset="-122"/>
              </a:rPr>
              <a:t>TMS320F2837xD  Dual-Core Microcontroller Technical Reference Manual</a:t>
            </a:r>
            <a:endParaRPr lang="en-US" altLang="zh-CN" sz="1200" b="1" i="1" dirty="0" smtClean="0">
              <a:latin typeface="微软雅黑 Light" panose="020B0502040204020203" pitchFamily="34" charset="-122"/>
              <a:ea typeface="微软雅黑 Light" panose="020B0502040204020203" pitchFamily="34" charset="-122"/>
            </a:endParaRPr>
          </a:p>
        </p:txBody>
      </p:sp>
      <p:pic>
        <p:nvPicPr>
          <p:cNvPr id="6" name="图片 5"/>
          <p:cNvPicPr>
            <a:picLocks noChangeAspect="1"/>
          </p:cNvPicPr>
          <p:nvPr/>
        </p:nvPicPr>
        <p:blipFill>
          <a:blip r:embed="rId2"/>
          <a:stretch>
            <a:fillRect/>
          </a:stretch>
        </p:blipFill>
        <p:spPr>
          <a:xfrm>
            <a:off x="7030720" y="1703070"/>
            <a:ext cx="4657725" cy="257175"/>
          </a:xfrm>
          <a:prstGeom prst="rect">
            <a:avLst/>
          </a:prstGeom>
        </p:spPr>
      </p:pic>
      <p:pic>
        <p:nvPicPr>
          <p:cNvPr id="7" name="图片 6"/>
          <p:cNvPicPr>
            <a:picLocks noChangeAspect="1"/>
          </p:cNvPicPr>
          <p:nvPr/>
        </p:nvPicPr>
        <p:blipFill>
          <a:blip r:embed="rId3"/>
          <a:stretch>
            <a:fillRect/>
          </a:stretch>
        </p:blipFill>
        <p:spPr>
          <a:xfrm>
            <a:off x="7061835" y="1991360"/>
            <a:ext cx="4189095" cy="262890"/>
          </a:xfrm>
          <a:prstGeom prst="rect">
            <a:avLst/>
          </a:prstGeom>
        </p:spPr>
      </p:pic>
      <p:pic>
        <p:nvPicPr>
          <p:cNvPr id="8" name="图片 7"/>
          <p:cNvPicPr>
            <a:picLocks noChangeAspect="1"/>
          </p:cNvPicPr>
          <p:nvPr/>
        </p:nvPicPr>
        <p:blipFill>
          <a:blip r:embed="rId4"/>
          <a:stretch>
            <a:fillRect/>
          </a:stretch>
        </p:blipFill>
        <p:spPr>
          <a:xfrm>
            <a:off x="7061835" y="2925445"/>
            <a:ext cx="3274695" cy="274320"/>
          </a:xfrm>
          <a:prstGeom prst="rect">
            <a:avLst/>
          </a:prstGeom>
        </p:spPr>
      </p:pic>
      <p:pic>
        <p:nvPicPr>
          <p:cNvPr id="9" name="图片 8"/>
          <p:cNvPicPr>
            <a:picLocks noChangeAspect="1"/>
          </p:cNvPicPr>
          <p:nvPr/>
        </p:nvPicPr>
        <p:blipFill>
          <a:blip r:embed="rId5"/>
          <a:stretch>
            <a:fillRect/>
          </a:stretch>
        </p:blipFill>
        <p:spPr>
          <a:xfrm>
            <a:off x="7030720" y="3285490"/>
            <a:ext cx="3028950" cy="1280160"/>
          </a:xfrm>
          <a:prstGeom prst="rect">
            <a:avLst/>
          </a:prstGeom>
        </p:spPr>
      </p:pic>
      <p:sp>
        <p:nvSpPr>
          <p:cNvPr id="38" name="文本框 37"/>
          <p:cNvSpPr txBox="1"/>
          <p:nvPr>
            <p:custDataLst>
              <p:tags r:id="rId6"/>
            </p:custDataLst>
          </p:nvPr>
        </p:nvSpPr>
        <p:spPr>
          <a:xfrm>
            <a:off x="10415270" y="2924810"/>
            <a:ext cx="598170" cy="23812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00FF00"/>
                </a:highlight>
                <a:latin typeface="微软雅黑 Light" panose="020B0502040204020203" pitchFamily="34" charset="-122"/>
                <a:ea typeface="微软雅黑 Light" panose="020B0502040204020203" pitchFamily="34" charset="-122"/>
              </a:rPr>
              <a:t>周期</a:t>
            </a:r>
            <a:endParaRPr lang="zh-CN" altLang="en-US" sz="900" dirty="0" smtClean="0">
              <a:highlight>
                <a:srgbClr val="00FF00"/>
              </a:highlight>
              <a:latin typeface="微软雅黑 Light" panose="020B0502040204020203" pitchFamily="34" charset="-122"/>
              <a:ea typeface="微软雅黑 Light" panose="020B0502040204020203" pitchFamily="34" charset="-122"/>
            </a:endParaRPr>
          </a:p>
        </p:txBody>
      </p:sp>
      <p:sp>
        <p:nvSpPr>
          <p:cNvPr id="39" name="文本框 38"/>
          <p:cNvSpPr txBox="1"/>
          <p:nvPr>
            <p:custDataLst>
              <p:tags r:id="rId7"/>
            </p:custDataLst>
          </p:nvPr>
        </p:nvSpPr>
        <p:spPr>
          <a:xfrm>
            <a:off x="10415270" y="3068955"/>
            <a:ext cx="516255" cy="23812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00FF00"/>
                </a:highlight>
                <a:latin typeface="微软雅黑 Light" panose="020B0502040204020203" pitchFamily="34" charset="-122"/>
                <a:ea typeface="微软雅黑 Light" panose="020B0502040204020203" pitchFamily="34" charset="-122"/>
              </a:rPr>
              <a:t>模式</a:t>
            </a:r>
            <a:endParaRPr lang="zh-CN" altLang="en-US" sz="900" dirty="0" smtClean="0">
              <a:highlight>
                <a:srgbClr val="00FF00"/>
              </a:highlight>
              <a:latin typeface="微软雅黑 Light" panose="020B0502040204020203" pitchFamily="34" charset="-122"/>
              <a:ea typeface="微软雅黑 Light" panose="020B0502040204020203" pitchFamily="34" charset="-122"/>
            </a:endParaRPr>
          </a:p>
        </p:txBody>
      </p:sp>
      <p:sp>
        <p:nvSpPr>
          <p:cNvPr id="41" name="文本框 40"/>
          <p:cNvSpPr txBox="1"/>
          <p:nvPr>
            <p:custDataLst>
              <p:tags r:id="rId8"/>
            </p:custDataLst>
          </p:nvPr>
        </p:nvSpPr>
        <p:spPr>
          <a:xfrm>
            <a:off x="10358120" y="3285490"/>
            <a:ext cx="655320" cy="23812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00FF00"/>
                </a:highlight>
                <a:latin typeface="微软雅黑 Light" panose="020B0502040204020203" pitchFamily="34" charset="-122"/>
                <a:ea typeface="微软雅黑 Light" panose="020B0502040204020203" pitchFamily="34" charset="-122"/>
              </a:rPr>
              <a:t>移</a:t>
            </a:r>
            <a:r>
              <a:rPr lang="zh-CN" altLang="en-US" sz="900" dirty="0" smtClean="0">
                <a:highlight>
                  <a:srgbClr val="00FF00"/>
                </a:highlight>
                <a:latin typeface="微软雅黑 Light" panose="020B0502040204020203" pitchFamily="34" charset="-122"/>
                <a:ea typeface="微软雅黑 Light" panose="020B0502040204020203" pitchFamily="34" charset="-122"/>
              </a:rPr>
              <a:t>相</a:t>
            </a:r>
            <a:endParaRPr lang="zh-CN" altLang="en-US" sz="900" dirty="0" smtClean="0">
              <a:highlight>
                <a:srgbClr val="00FF00"/>
              </a:highlight>
              <a:latin typeface="微软雅黑 Light" panose="020B0502040204020203" pitchFamily="34" charset="-122"/>
              <a:ea typeface="微软雅黑 Light" panose="020B0502040204020203" pitchFamily="34" charset="-122"/>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7516495" cy="316865"/>
          </a:xfrm>
        </p:spPr>
        <p:txBody>
          <a:bodyPr/>
          <a:lstStyle/>
          <a:p>
            <a:pPr>
              <a:lnSpc>
                <a:spcPct val="100000"/>
              </a:lnSpc>
            </a:pPr>
            <a:r>
              <a:rPr dirty="0" smtClean="0"/>
              <a:t>绝缘</a:t>
            </a:r>
            <a:r>
              <a:rPr dirty="0" smtClean="0"/>
              <a:t>设计</a:t>
            </a:r>
            <a:endParaRPr dirty="0" smtClean="0"/>
          </a:p>
        </p:txBody>
      </p:sp>
      <p:sp>
        <p:nvSpPr>
          <p:cNvPr id="3" name="文本框 2"/>
          <p:cNvSpPr txBox="1"/>
          <p:nvPr>
            <p:custDataLst>
              <p:tags r:id="rId1"/>
            </p:custDataLst>
          </p:nvPr>
        </p:nvSpPr>
        <p:spPr>
          <a:xfrm>
            <a:off x="7534910" y="908685"/>
            <a:ext cx="3973195" cy="368300"/>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latin typeface="微软雅黑 Light" panose="020B0502040204020203" pitchFamily="34" charset="-122"/>
                <a:ea typeface="微软雅黑 Light" panose="020B0502040204020203" pitchFamily="34" charset="-122"/>
              </a:rPr>
              <a:t>主要参考的是</a:t>
            </a:r>
            <a:r>
              <a:rPr lang="en-US" altLang="zh-CN" sz="1200" b="1" i="1" dirty="0" smtClean="0">
                <a:latin typeface="微软雅黑 Light" panose="020B0502040204020203" pitchFamily="34" charset="-122"/>
                <a:ea typeface="微软雅黑 Light" panose="020B0502040204020203" pitchFamily="34" charset="-122"/>
              </a:rPr>
              <a:t>TMS320F2837xD  Dual-Core Microcontroller Technical Reference Manual</a:t>
            </a:r>
            <a:endParaRPr lang="en-US" altLang="zh-CN" sz="1200" b="1" i="1" dirty="0" smtClean="0">
              <a:latin typeface="微软雅黑 Light" panose="020B0502040204020203" pitchFamily="34" charset="-122"/>
              <a:ea typeface="微软雅黑 Light" panose="020B0502040204020203" pitchFamily="34" charset="-122"/>
            </a:endParaRPr>
          </a:p>
        </p:txBody>
      </p:sp>
      <p:pic>
        <p:nvPicPr>
          <p:cNvPr id="6" name="图片 5"/>
          <p:cNvPicPr>
            <a:picLocks noChangeAspect="1"/>
          </p:cNvPicPr>
          <p:nvPr/>
        </p:nvPicPr>
        <p:blipFill>
          <a:blip r:embed="rId2"/>
          <a:stretch>
            <a:fillRect/>
          </a:stretch>
        </p:blipFill>
        <p:spPr>
          <a:xfrm>
            <a:off x="7030720" y="1703070"/>
            <a:ext cx="4657725" cy="257175"/>
          </a:xfrm>
          <a:prstGeom prst="rect">
            <a:avLst/>
          </a:prstGeom>
        </p:spPr>
      </p:pic>
      <p:pic>
        <p:nvPicPr>
          <p:cNvPr id="7" name="图片 6"/>
          <p:cNvPicPr>
            <a:picLocks noChangeAspect="1"/>
          </p:cNvPicPr>
          <p:nvPr/>
        </p:nvPicPr>
        <p:blipFill>
          <a:blip r:embed="rId3"/>
          <a:stretch>
            <a:fillRect/>
          </a:stretch>
        </p:blipFill>
        <p:spPr>
          <a:xfrm>
            <a:off x="7061835" y="1991360"/>
            <a:ext cx="4189095" cy="262890"/>
          </a:xfrm>
          <a:prstGeom prst="rect">
            <a:avLst/>
          </a:prstGeom>
        </p:spPr>
      </p:pic>
      <p:pic>
        <p:nvPicPr>
          <p:cNvPr id="8" name="图片 7"/>
          <p:cNvPicPr>
            <a:picLocks noChangeAspect="1"/>
          </p:cNvPicPr>
          <p:nvPr/>
        </p:nvPicPr>
        <p:blipFill>
          <a:blip r:embed="rId4"/>
          <a:stretch>
            <a:fillRect/>
          </a:stretch>
        </p:blipFill>
        <p:spPr>
          <a:xfrm>
            <a:off x="7061835" y="2925445"/>
            <a:ext cx="3274695" cy="274320"/>
          </a:xfrm>
          <a:prstGeom prst="rect">
            <a:avLst/>
          </a:prstGeom>
        </p:spPr>
      </p:pic>
      <p:pic>
        <p:nvPicPr>
          <p:cNvPr id="9" name="图片 8"/>
          <p:cNvPicPr>
            <a:picLocks noChangeAspect="1"/>
          </p:cNvPicPr>
          <p:nvPr/>
        </p:nvPicPr>
        <p:blipFill>
          <a:blip r:embed="rId5"/>
          <a:stretch>
            <a:fillRect/>
          </a:stretch>
        </p:blipFill>
        <p:spPr>
          <a:xfrm>
            <a:off x="7030720" y="3285490"/>
            <a:ext cx="3028950" cy="1280160"/>
          </a:xfrm>
          <a:prstGeom prst="rect">
            <a:avLst/>
          </a:prstGeom>
        </p:spPr>
      </p:pic>
      <p:sp>
        <p:nvSpPr>
          <p:cNvPr id="38" name="文本框 37"/>
          <p:cNvSpPr txBox="1"/>
          <p:nvPr>
            <p:custDataLst>
              <p:tags r:id="rId6"/>
            </p:custDataLst>
          </p:nvPr>
        </p:nvSpPr>
        <p:spPr>
          <a:xfrm>
            <a:off x="10415270" y="2924810"/>
            <a:ext cx="598170" cy="23812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00FF00"/>
                </a:highlight>
                <a:latin typeface="微软雅黑 Light" panose="020B0502040204020203" pitchFamily="34" charset="-122"/>
                <a:ea typeface="微软雅黑 Light" panose="020B0502040204020203" pitchFamily="34" charset="-122"/>
              </a:rPr>
              <a:t>周期</a:t>
            </a:r>
            <a:endParaRPr lang="zh-CN" altLang="en-US" sz="900" dirty="0" smtClean="0">
              <a:highlight>
                <a:srgbClr val="00FF00"/>
              </a:highlight>
              <a:latin typeface="微软雅黑 Light" panose="020B0502040204020203" pitchFamily="34" charset="-122"/>
              <a:ea typeface="微软雅黑 Light" panose="020B0502040204020203" pitchFamily="34" charset="-122"/>
            </a:endParaRPr>
          </a:p>
        </p:txBody>
      </p:sp>
      <p:sp>
        <p:nvSpPr>
          <p:cNvPr id="39" name="文本框 38"/>
          <p:cNvSpPr txBox="1"/>
          <p:nvPr>
            <p:custDataLst>
              <p:tags r:id="rId7"/>
            </p:custDataLst>
          </p:nvPr>
        </p:nvSpPr>
        <p:spPr>
          <a:xfrm>
            <a:off x="10415270" y="3068955"/>
            <a:ext cx="516255" cy="23812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00FF00"/>
                </a:highlight>
                <a:latin typeface="微软雅黑 Light" panose="020B0502040204020203" pitchFamily="34" charset="-122"/>
                <a:ea typeface="微软雅黑 Light" panose="020B0502040204020203" pitchFamily="34" charset="-122"/>
              </a:rPr>
              <a:t>模式</a:t>
            </a:r>
            <a:endParaRPr lang="zh-CN" altLang="en-US" sz="900" dirty="0" smtClean="0">
              <a:highlight>
                <a:srgbClr val="00FF00"/>
              </a:highlight>
              <a:latin typeface="微软雅黑 Light" panose="020B0502040204020203" pitchFamily="34" charset="-122"/>
              <a:ea typeface="微软雅黑 Light" panose="020B0502040204020203" pitchFamily="34" charset="-122"/>
            </a:endParaRPr>
          </a:p>
        </p:txBody>
      </p:sp>
      <p:sp>
        <p:nvSpPr>
          <p:cNvPr id="41" name="文本框 40"/>
          <p:cNvSpPr txBox="1"/>
          <p:nvPr>
            <p:custDataLst>
              <p:tags r:id="rId8"/>
            </p:custDataLst>
          </p:nvPr>
        </p:nvSpPr>
        <p:spPr>
          <a:xfrm>
            <a:off x="10358120" y="3285490"/>
            <a:ext cx="655320" cy="23812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00FF00"/>
                </a:highlight>
                <a:latin typeface="微软雅黑 Light" panose="020B0502040204020203" pitchFamily="34" charset="-122"/>
                <a:ea typeface="微软雅黑 Light" panose="020B0502040204020203" pitchFamily="34" charset="-122"/>
              </a:rPr>
              <a:t>移</a:t>
            </a:r>
            <a:r>
              <a:rPr lang="zh-CN" altLang="en-US" sz="900" dirty="0" smtClean="0">
                <a:highlight>
                  <a:srgbClr val="00FF00"/>
                </a:highlight>
                <a:latin typeface="微软雅黑 Light" panose="020B0502040204020203" pitchFamily="34" charset="-122"/>
                <a:ea typeface="微软雅黑 Light" panose="020B0502040204020203" pitchFamily="34" charset="-122"/>
              </a:rPr>
              <a:t>相</a:t>
            </a:r>
            <a:endParaRPr lang="zh-CN" altLang="en-US" sz="900" dirty="0" smtClean="0">
              <a:highlight>
                <a:srgbClr val="00FF00"/>
              </a:highlight>
              <a:latin typeface="微软雅黑 Light" panose="020B0502040204020203" pitchFamily="34" charset="-122"/>
              <a:ea typeface="微软雅黑 Light" panose="020B0502040204020203" pitchFamily="34" charset="-122"/>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7516495" cy="316865"/>
          </a:xfrm>
        </p:spPr>
        <p:txBody>
          <a:bodyPr/>
          <a:lstStyle/>
          <a:p>
            <a:pPr>
              <a:lnSpc>
                <a:spcPct val="100000"/>
              </a:lnSpc>
            </a:pPr>
            <a:r>
              <a:rPr dirty="0" smtClean="0"/>
              <a:t>绝缘</a:t>
            </a:r>
            <a:r>
              <a:rPr dirty="0" smtClean="0"/>
              <a:t>设计</a:t>
            </a:r>
            <a:endParaRPr dirty="0" smtClean="0"/>
          </a:p>
        </p:txBody>
      </p:sp>
      <p:sp>
        <p:nvSpPr>
          <p:cNvPr id="3" name="文本框 2"/>
          <p:cNvSpPr txBox="1"/>
          <p:nvPr>
            <p:custDataLst>
              <p:tags r:id="rId1"/>
            </p:custDataLst>
          </p:nvPr>
        </p:nvSpPr>
        <p:spPr>
          <a:xfrm>
            <a:off x="7534910" y="908685"/>
            <a:ext cx="3973195" cy="368300"/>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latin typeface="微软雅黑 Light" panose="020B0502040204020203" pitchFamily="34" charset="-122"/>
                <a:ea typeface="微软雅黑 Light" panose="020B0502040204020203" pitchFamily="34" charset="-122"/>
              </a:rPr>
              <a:t>主要参考的是</a:t>
            </a:r>
            <a:r>
              <a:rPr lang="en-US" altLang="zh-CN" sz="1200" b="1" i="1" dirty="0" smtClean="0">
                <a:latin typeface="微软雅黑 Light" panose="020B0502040204020203" pitchFamily="34" charset="-122"/>
                <a:ea typeface="微软雅黑 Light" panose="020B0502040204020203" pitchFamily="34" charset="-122"/>
              </a:rPr>
              <a:t>TMS320F2837xD  Dual-Core Microcontroller Technical Reference Manual</a:t>
            </a:r>
            <a:endParaRPr lang="en-US" altLang="zh-CN" sz="1200" b="1" i="1" dirty="0" smtClean="0">
              <a:latin typeface="微软雅黑 Light" panose="020B0502040204020203" pitchFamily="34" charset="-122"/>
              <a:ea typeface="微软雅黑 Light" panose="020B0502040204020203" pitchFamily="34" charset="-122"/>
            </a:endParaRPr>
          </a:p>
        </p:txBody>
      </p:sp>
      <p:pic>
        <p:nvPicPr>
          <p:cNvPr id="6" name="图片 5"/>
          <p:cNvPicPr>
            <a:picLocks noChangeAspect="1"/>
          </p:cNvPicPr>
          <p:nvPr/>
        </p:nvPicPr>
        <p:blipFill>
          <a:blip r:embed="rId2"/>
          <a:stretch>
            <a:fillRect/>
          </a:stretch>
        </p:blipFill>
        <p:spPr>
          <a:xfrm>
            <a:off x="7030720" y="1703070"/>
            <a:ext cx="4657725" cy="257175"/>
          </a:xfrm>
          <a:prstGeom prst="rect">
            <a:avLst/>
          </a:prstGeom>
        </p:spPr>
      </p:pic>
      <p:pic>
        <p:nvPicPr>
          <p:cNvPr id="7" name="图片 6"/>
          <p:cNvPicPr>
            <a:picLocks noChangeAspect="1"/>
          </p:cNvPicPr>
          <p:nvPr/>
        </p:nvPicPr>
        <p:blipFill>
          <a:blip r:embed="rId3"/>
          <a:stretch>
            <a:fillRect/>
          </a:stretch>
        </p:blipFill>
        <p:spPr>
          <a:xfrm>
            <a:off x="7061835" y="1991360"/>
            <a:ext cx="4189095" cy="262890"/>
          </a:xfrm>
          <a:prstGeom prst="rect">
            <a:avLst/>
          </a:prstGeom>
        </p:spPr>
      </p:pic>
      <p:pic>
        <p:nvPicPr>
          <p:cNvPr id="8" name="图片 7"/>
          <p:cNvPicPr>
            <a:picLocks noChangeAspect="1"/>
          </p:cNvPicPr>
          <p:nvPr/>
        </p:nvPicPr>
        <p:blipFill>
          <a:blip r:embed="rId4"/>
          <a:stretch>
            <a:fillRect/>
          </a:stretch>
        </p:blipFill>
        <p:spPr>
          <a:xfrm>
            <a:off x="7061835" y="2925445"/>
            <a:ext cx="3274695" cy="274320"/>
          </a:xfrm>
          <a:prstGeom prst="rect">
            <a:avLst/>
          </a:prstGeom>
        </p:spPr>
      </p:pic>
      <p:pic>
        <p:nvPicPr>
          <p:cNvPr id="9" name="图片 8"/>
          <p:cNvPicPr>
            <a:picLocks noChangeAspect="1"/>
          </p:cNvPicPr>
          <p:nvPr/>
        </p:nvPicPr>
        <p:blipFill>
          <a:blip r:embed="rId5"/>
          <a:stretch>
            <a:fillRect/>
          </a:stretch>
        </p:blipFill>
        <p:spPr>
          <a:xfrm>
            <a:off x="7030720" y="3285490"/>
            <a:ext cx="3028950" cy="1280160"/>
          </a:xfrm>
          <a:prstGeom prst="rect">
            <a:avLst/>
          </a:prstGeom>
        </p:spPr>
      </p:pic>
      <p:sp>
        <p:nvSpPr>
          <p:cNvPr id="38" name="文本框 37"/>
          <p:cNvSpPr txBox="1"/>
          <p:nvPr>
            <p:custDataLst>
              <p:tags r:id="rId6"/>
            </p:custDataLst>
          </p:nvPr>
        </p:nvSpPr>
        <p:spPr>
          <a:xfrm>
            <a:off x="10415270" y="2924810"/>
            <a:ext cx="598170" cy="23812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00FF00"/>
                </a:highlight>
                <a:latin typeface="微软雅黑 Light" panose="020B0502040204020203" pitchFamily="34" charset="-122"/>
                <a:ea typeface="微软雅黑 Light" panose="020B0502040204020203" pitchFamily="34" charset="-122"/>
              </a:rPr>
              <a:t>周期</a:t>
            </a:r>
            <a:endParaRPr lang="zh-CN" altLang="en-US" sz="900" dirty="0" smtClean="0">
              <a:highlight>
                <a:srgbClr val="00FF00"/>
              </a:highlight>
              <a:latin typeface="微软雅黑 Light" panose="020B0502040204020203" pitchFamily="34" charset="-122"/>
              <a:ea typeface="微软雅黑 Light" panose="020B0502040204020203" pitchFamily="34" charset="-122"/>
            </a:endParaRPr>
          </a:p>
        </p:txBody>
      </p:sp>
      <p:sp>
        <p:nvSpPr>
          <p:cNvPr id="39" name="文本框 38"/>
          <p:cNvSpPr txBox="1"/>
          <p:nvPr>
            <p:custDataLst>
              <p:tags r:id="rId7"/>
            </p:custDataLst>
          </p:nvPr>
        </p:nvSpPr>
        <p:spPr>
          <a:xfrm>
            <a:off x="10415270" y="3068955"/>
            <a:ext cx="516255" cy="23812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00FF00"/>
                </a:highlight>
                <a:latin typeface="微软雅黑 Light" panose="020B0502040204020203" pitchFamily="34" charset="-122"/>
                <a:ea typeface="微软雅黑 Light" panose="020B0502040204020203" pitchFamily="34" charset="-122"/>
              </a:rPr>
              <a:t>模式</a:t>
            </a:r>
            <a:endParaRPr lang="zh-CN" altLang="en-US" sz="900" dirty="0" smtClean="0">
              <a:highlight>
                <a:srgbClr val="00FF00"/>
              </a:highlight>
              <a:latin typeface="微软雅黑 Light" panose="020B0502040204020203" pitchFamily="34" charset="-122"/>
              <a:ea typeface="微软雅黑 Light" panose="020B0502040204020203" pitchFamily="34" charset="-122"/>
            </a:endParaRPr>
          </a:p>
        </p:txBody>
      </p:sp>
      <p:sp>
        <p:nvSpPr>
          <p:cNvPr id="41" name="文本框 40"/>
          <p:cNvSpPr txBox="1"/>
          <p:nvPr>
            <p:custDataLst>
              <p:tags r:id="rId8"/>
            </p:custDataLst>
          </p:nvPr>
        </p:nvSpPr>
        <p:spPr>
          <a:xfrm>
            <a:off x="10358120" y="3285490"/>
            <a:ext cx="655320" cy="23812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00FF00"/>
                </a:highlight>
                <a:latin typeface="微软雅黑 Light" panose="020B0502040204020203" pitchFamily="34" charset="-122"/>
                <a:ea typeface="微软雅黑 Light" panose="020B0502040204020203" pitchFamily="34" charset="-122"/>
              </a:rPr>
              <a:t>移</a:t>
            </a:r>
            <a:r>
              <a:rPr lang="zh-CN" altLang="en-US" sz="900" dirty="0" smtClean="0">
                <a:highlight>
                  <a:srgbClr val="00FF00"/>
                </a:highlight>
                <a:latin typeface="微软雅黑 Light" panose="020B0502040204020203" pitchFamily="34" charset="-122"/>
                <a:ea typeface="微软雅黑 Light" panose="020B0502040204020203" pitchFamily="34" charset="-122"/>
              </a:rPr>
              <a:t>相</a:t>
            </a:r>
            <a:endParaRPr lang="zh-CN" altLang="en-US" sz="900" dirty="0" smtClean="0">
              <a:highlight>
                <a:srgbClr val="00FF00"/>
              </a:highlight>
              <a:latin typeface="微软雅黑 Light" panose="020B0502040204020203" pitchFamily="34" charset="-122"/>
              <a:ea typeface="微软雅黑 Light" panose="020B0502040204020203" pitchFamily="34" charset="-122"/>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09521" y="274638"/>
            <a:ext cx="10971372" cy="1143000"/>
          </a:xfrm>
        </p:spPr>
        <p:txBody>
          <a:bodyPr/>
          <a:lstStyle/>
          <a:p>
            <a:endParaRPr lang="zh-CN" altLang="en-US"/>
          </a:p>
        </p:txBody>
      </p:sp>
      <p:sp>
        <p:nvSpPr>
          <p:cNvPr id="3" name="内容占位符 2"/>
          <p:cNvSpPr>
            <a:spLocks noGrp="1"/>
          </p:cNvSpPr>
          <p:nvPr>
            <p:ph idx="1"/>
          </p:nvPr>
        </p:nvSpPr>
        <p:spPr>
          <a:xfrm>
            <a:off x="609521" y="1600201"/>
            <a:ext cx="10971372" cy="4525963"/>
          </a:xfrm>
        </p:spPr>
        <p:txBody>
          <a:bodyPr/>
          <a:lstStyle/>
          <a:p>
            <a:endParaRPr lang="zh-CN" altLang="en-US"/>
          </a:p>
        </p:txBody>
      </p:sp>
      <p:pic>
        <p:nvPicPr>
          <p:cNvPr id="5" name="Picture 8" descr="C:\Users\斌\Desktop\临时\封底_画板 1.jpg"/>
          <p:cNvPicPr>
            <a:picLocks noChangeAspect="1" noChangeArrowheads="1"/>
          </p:cNvPicPr>
          <p:nvPr/>
        </p:nvPicPr>
        <p:blipFill>
          <a:blip r:embed="rId1" cstate="print"/>
          <a:srcRect/>
          <a:stretch>
            <a:fillRect/>
          </a:stretch>
        </p:blipFill>
        <p:spPr bwMode="auto">
          <a:xfrm>
            <a:off x="0" y="0"/>
            <a:ext cx="12193245" cy="6858000"/>
          </a:xfrm>
          <a:prstGeom prst="rect">
            <a:avLst/>
          </a:prstGeom>
          <a:noFill/>
        </p:spPr>
      </p:pic>
      <p:sp>
        <p:nvSpPr>
          <p:cNvPr id="8" name="TextBox 7"/>
          <p:cNvSpPr txBox="1"/>
          <p:nvPr/>
        </p:nvSpPr>
        <p:spPr>
          <a:xfrm>
            <a:off x="1012817" y="5247796"/>
            <a:ext cx="1433726" cy="861774"/>
          </a:xfrm>
          <a:prstGeom prst="rect">
            <a:avLst/>
          </a:prstGeom>
          <a:noFill/>
        </p:spPr>
        <p:txBody>
          <a:bodyPr wrap="none" rtlCol="0">
            <a:spAutoFit/>
          </a:bodyPr>
          <a:lstStyle/>
          <a:p>
            <a:pPr>
              <a:lnSpc>
                <a:spcPts val="1500"/>
              </a:lnSpc>
            </a:pPr>
            <a:r>
              <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Website</a:t>
            </a:r>
            <a:endPar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endParaRPr>
          </a:p>
          <a:p>
            <a:pPr>
              <a:lnSpc>
                <a:spcPts val="1500"/>
              </a:lnSpc>
            </a:pPr>
            <a:r>
              <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www.sofarsolar.com</a:t>
            </a:r>
            <a:endPar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endParaRPr>
          </a:p>
          <a:p>
            <a:pPr>
              <a:lnSpc>
                <a:spcPts val="1500"/>
              </a:lnSpc>
            </a:pPr>
            <a:r>
              <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Email</a:t>
            </a:r>
            <a:endPar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endParaRPr>
          </a:p>
          <a:p>
            <a:pPr>
              <a:lnSpc>
                <a:spcPts val="1500"/>
              </a:lnSpc>
            </a:pPr>
            <a:r>
              <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info@sofarsolar.com</a:t>
            </a:r>
            <a:endParaRPr lang="zh-CN" altLang="en-US"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endParaRPr>
          </a:p>
        </p:txBody>
      </p:sp>
      <p:sp>
        <p:nvSpPr>
          <p:cNvPr id="9" name="TextBox 8"/>
          <p:cNvSpPr txBox="1"/>
          <p:nvPr/>
        </p:nvSpPr>
        <p:spPr>
          <a:xfrm>
            <a:off x="2742134" y="5249336"/>
            <a:ext cx="2601994" cy="849592"/>
          </a:xfrm>
          <a:prstGeom prst="rect">
            <a:avLst/>
          </a:prstGeom>
          <a:noFill/>
        </p:spPr>
        <p:txBody>
          <a:bodyPr wrap="none" rtlCol="0">
            <a:spAutoFit/>
          </a:bodyPr>
          <a:lstStyle/>
          <a:p>
            <a:pPr>
              <a:lnSpc>
                <a:spcPts val="1500"/>
              </a:lnSpc>
            </a:pPr>
            <a:r>
              <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Address</a:t>
            </a:r>
            <a:endPar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endParaRPr>
          </a:p>
          <a:p>
            <a:pPr>
              <a:lnSpc>
                <a:spcPts val="1500"/>
              </a:lnSpc>
            </a:pPr>
            <a:r>
              <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11th Floor, </a:t>
            </a:r>
            <a:r>
              <a:rPr lang="en-US" altLang="zh-CN" sz="1000" spc="-40" dirty="0" err="1"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Gaoxinqi</a:t>
            </a:r>
            <a:r>
              <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 Technology Building, </a:t>
            </a:r>
            <a:endPar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endParaRPr>
          </a:p>
          <a:p>
            <a:pPr>
              <a:lnSpc>
                <a:spcPts val="1500"/>
              </a:lnSpc>
            </a:pPr>
            <a:r>
              <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District 67, </a:t>
            </a:r>
            <a:r>
              <a:rPr lang="en-US" altLang="zh-CN" sz="1000" spc="-40" dirty="0" err="1"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Xingdong</a:t>
            </a:r>
            <a:r>
              <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 Community, </a:t>
            </a:r>
            <a:r>
              <a:rPr lang="en-US" altLang="zh-CN" sz="1000" spc="-40" dirty="0" err="1"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Xin'an</a:t>
            </a:r>
            <a:r>
              <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 </a:t>
            </a:r>
            <a:endPar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endParaRPr>
          </a:p>
          <a:p>
            <a:pPr>
              <a:lnSpc>
                <a:spcPts val="1500"/>
              </a:lnSpc>
            </a:pPr>
            <a:r>
              <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Street, </a:t>
            </a:r>
            <a:r>
              <a:rPr lang="en-US" altLang="zh-CN" sz="1000" spc="-40" dirty="0" err="1"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Bao'an</a:t>
            </a:r>
            <a:r>
              <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 District, Shenzhen, China</a:t>
            </a:r>
            <a:endParaRPr lang="zh-CN" altLang="en-US"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endParaRPr>
          </a:p>
        </p:txBody>
      </p:sp>
      <p:pic>
        <p:nvPicPr>
          <p:cNvPr id="10" name="Picture 3" descr="C:\Users\斌\Desktop\临时\1_画板 1.png"/>
          <p:cNvPicPr>
            <a:picLocks noChangeAspect="1" noChangeArrowheads="1"/>
          </p:cNvPicPr>
          <p:nvPr/>
        </p:nvPicPr>
        <p:blipFill>
          <a:blip r:embed="rId2" cstate="print"/>
          <a:srcRect/>
          <a:stretch>
            <a:fillRect/>
          </a:stretch>
        </p:blipFill>
        <p:spPr bwMode="auto">
          <a:xfrm>
            <a:off x="10636781" y="5341668"/>
            <a:ext cx="709946" cy="669600"/>
          </a:xfrm>
          <a:prstGeom prst="rect">
            <a:avLst/>
          </a:prstGeom>
          <a:noFill/>
        </p:spPr>
      </p:pic>
      <p:pic>
        <p:nvPicPr>
          <p:cNvPr id="11" name="Picture 4" descr="C:\Users\斌\Desktop\临时\小图标 01.png"/>
          <p:cNvPicPr>
            <a:picLocks noChangeAspect="1" noChangeArrowheads="1"/>
          </p:cNvPicPr>
          <p:nvPr/>
        </p:nvPicPr>
        <p:blipFill>
          <a:blip r:embed="rId3" cstate="print"/>
          <a:srcRect/>
          <a:stretch>
            <a:fillRect/>
          </a:stretch>
        </p:blipFill>
        <p:spPr bwMode="auto">
          <a:xfrm>
            <a:off x="843767" y="5303886"/>
            <a:ext cx="164495" cy="164613"/>
          </a:xfrm>
          <a:prstGeom prst="rect">
            <a:avLst/>
          </a:prstGeom>
          <a:noFill/>
        </p:spPr>
      </p:pic>
      <p:pic>
        <p:nvPicPr>
          <p:cNvPr id="12" name="Picture 5" descr="C:\Users\斌\Desktop\临时\小图标 02.png"/>
          <p:cNvPicPr>
            <a:picLocks noChangeAspect="1" noChangeArrowheads="1"/>
          </p:cNvPicPr>
          <p:nvPr/>
        </p:nvPicPr>
        <p:blipFill>
          <a:blip r:embed="rId4" cstate="print"/>
          <a:srcRect/>
          <a:stretch>
            <a:fillRect/>
          </a:stretch>
        </p:blipFill>
        <p:spPr bwMode="auto">
          <a:xfrm>
            <a:off x="843767" y="5709258"/>
            <a:ext cx="164495" cy="127940"/>
          </a:xfrm>
          <a:prstGeom prst="rect">
            <a:avLst/>
          </a:prstGeom>
          <a:noFill/>
        </p:spPr>
      </p:pic>
      <p:pic>
        <p:nvPicPr>
          <p:cNvPr id="13" name="Picture 6" descr="C:\Users\斌\Desktop\临时\小图标 03.png"/>
          <p:cNvPicPr>
            <a:picLocks noChangeAspect="1" noChangeArrowheads="1"/>
          </p:cNvPicPr>
          <p:nvPr/>
        </p:nvPicPr>
        <p:blipFill>
          <a:blip r:embed="rId5" cstate="print"/>
          <a:srcRect/>
          <a:stretch>
            <a:fillRect/>
          </a:stretch>
        </p:blipFill>
        <p:spPr bwMode="auto">
          <a:xfrm>
            <a:off x="2587824" y="5300489"/>
            <a:ext cx="149146" cy="171407"/>
          </a:xfrm>
          <a:prstGeom prst="rect">
            <a:avLst/>
          </a:prstGeom>
          <a:noFill/>
        </p:spPr>
      </p:pic>
      <p:pic>
        <p:nvPicPr>
          <p:cNvPr id="4" name="图片 3" descr="ENERGY TO POWER YOUR LIFE"/>
          <p:cNvPicPr>
            <a:picLocks noChangeAspect="1"/>
          </p:cNvPicPr>
          <p:nvPr userDrawn="1">
            <p:custDataLst>
              <p:tags r:id="rId6"/>
            </p:custDataLst>
          </p:nvPr>
        </p:nvPicPr>
        <p:blipFill>
          <a:blip r:embed="rId7"/>
          <a:stretch>
            <a:fillRect/>
          </a:stretch>
        </p:blipFill>
        <p:spPr>
          <a:xfrm>
            <a:off x="843915" y="1772920"/>
            <a:ext cx="7125970" cy="1602740"/>
          </a:xfrm>
          <a:prstGeom prst="rect">
            <a:avLst/>
          </a:prstGeom>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7516495" cy="316865"/>
          </a:xfrm>
        </p:spPr>
        <p:txBody>
          <a:bodyPr/>
          <a:lstStyle/>
          <a:p>
            <a:pPr>
              <a:lnSpc>
                <a:spcPct val="100000"/>
              </a:lnSpc>
            </a:pPr>
            <a:r>
              <a:rPr dirty="0" smtClean="0"/>
              <a:t>锂离子电池</a:t>
            </a:r>
            <a:r>
              <a:rPr dirty="0" smtClean="0"/>
              <a:t>原理概要</a:t>
            </a:r>
            <a:endParaRPr dirty="0" smtClean="0"/>
          </a:p>
        </p:txBody>
      </p:sp>
      <p:pic>
        <p:nvPicPr>
          <p:cNvPr id="6" name="图片 5"/>
          <p:cNvPicPr>
            <a:picLocks noChangeAspect="1"/>
          </p:cNvPicPr>
          <p:nvPr/>
        </p:nvPicPr>
        <p:blipFill>
          <a:blip r:embed="rId1"/>
          <a:stretch>
            <a:fillRect/>
          </a:stretch>
        </p:blipFill>
        <p:spPr>
          <a:xfrm>
            <a:off x="838835" y="908685"/>
            <a:ext cx="5525770" cy="3615055"/>
          </a:xfrm>
          <a:prstGeom prst="rect">
            <a:avLst/>
          </a:prstGeom>
        </p:spPr>
      </p:pic>
      <p:sp>
        <p:nvSpPr>
          <p:cNvPr id="20" name="文本框 19"/>
          <p:cNvSpPr txBox="1"/>
          <p:nvPr/>
        </p:nvSpPr>
        <p:spPr>
          <a:xfrm>
            <a:off x="6887210" y="765175"/>
            <a:ext cx="4895215" cy="4352925"/>
          </a:xfrm>
          <a:prstGeom prst="rect">
            <a:avLst/>
          </a:prstGeom>
          <a:noFill/>
        </p:spPr>
        <p:txBody>
          <a:bodyPr wrap="square" rtlCol="0">
            <a:noAutofit/>
          </a:bodyPr>
          <a:p>
            <a:pPr indent="0">
              <a:buClrTx/>
              <a:buSzTx/>
              <a:buFont typeface="Wingdings" panose="05000000000000000000" charset="0"/>
              <a:buNone/>
            </a:pPr>
            <a:r>
              <a:rPr lang="zh-CN" altLang="en-US" sz="1200" dirty="0" smtClean="0">
                <a:latin typeface="微软雅黑 Light" panose="020B0502040204020203" pitchFamily="34" charset="-122"/>
                <a:ea typeface="微软雅黑 Light" panose="020B0502040204020203" pitchFamily="34" charset="-122"/>
                <a:sym typeface="+mn-ea"/>
              </a:rPr>
              <a:t>主要组成：</a:t>
            </a:r>
            <a:endParaRPr lang="zh-CN" altLang="en-US" sz="1200" dirty="0" smtClean="0">
              <a:latin typeface="微软雅黑 Light" panose="020B0502040204020203" pitchFamily="34" charset="-122"/>
              <a:ea typeface="微软雅黑 Light" panose="020B0502040204020203" pitchFamily="34" charset="-122"/>
              <a:sym typeface="+mn-ea"/>
            </a:endParaRPr>
          </a:p>
          <a:p>
            <a:pPr indent="0">
              <a:buClrTx/>
              <a:buSzTx/>
              <a:buFont typeface="Wingdings" panose="05000000000000000000" charset="0"/>
              <a:buNone/>
            </a:pPr>
            <a:endParaRPr lang="zh-CN" altLang="en-US" sz="1200" dirty="0" smtClean="0">
              <a:latin typeface="微软雅黑 Light" panose="020B0502040204020203" pitchFamily="34" charset="-122"/>
              <a:ea typeface="微软雅黑 Light" panose="020B0502040204020203" pitchFamily="34" charset="-122"/>
              <a:sym typeface="+mn-ea"/>
            </a:endParaRPr>
          </a:p>
          <a:p>
            <a:pPr marL="171450" indent="-171450">
              <a:buClrTx/>
              <a:buSzTx/>
              <a:buFont typeface="Wingdings" panose="05000000000000000000" charset="0"/>
              <a:buChar char="p"/>
            </a:pPr>
            <a:r>
              <a:rPr lang="zh-CN" altLang="en-US" sz="1200" dirty="0" smtClean="0">
                <a:highlight>
                  <a:srgbClr val="00FF00"/>
                </a:highlight>
                <a:latin typeface="微软雅黑 Light" panose="020B0502040204020203" pitchFamily="34" charset="-122"/>
                <a:ea typeface="微软雅黑 Light" panose="020B0502040204020203" pitchFamily="34" charset="-122"/>
                <a:sym typeface="+mn-ea"/>
              </a:rPr>
              <a:t>正极活性材料</a:t>
            </a:r>
            <a:r>
              <a:rPr lang="zh-CN" altLang="en-US" sz="1200" dirty="0" smtClean="0">
                <a:latin typeface="微软雅黑 Light" panose="020B0502040204020203" pitchFamily="34" charset="-122"/>
                <a:ea typeface="微软雅黑 Light" panose="020B0502040204020203" pitchFamily="34" charset="-122"/>
                <a:sym typeface="+mn-ea"/>
              </a:rPr>
              <a:t>为橄榄石型的磷酸亚铁锂(LiFePO4)，多经过包覆碳、掺杂等改性才能使用。</a:t>
            </a:r>
            <a:endParaRPr lang="zh-CN" altLang="en-US" sz="1200" dirty="0" smtClean="0">
              <a:latin typeface="微软雅黑 Light" panose="020B0502040204020203" pitchFamily="34" charset="-122"/>
              <a:ea typeface="微软雅黑 Light" panose="020B0502040204020203" pitchFamily="34" charset="-122"/>
              <a:sym typeface="+mn-ea"/>
            </a:endParaRPr>
          </a:p>
          <a:p>
            <a:pPr marL="171450" indent="-171450">
              <a:buClrTx/>
              <a:buSzTx/>
              <a:buFont typeface="Wingdings" panose="05000000000000000000" charset="0"/>
              <a:buChar char="p"/>
            </a:pPr>
            <a:endParaRPr lang="zh-CN" altLang="en-US" sz="1200" dirty="0" smtClean="0">
              <a:latin typeface="微软雅黑 Light" panose="020B0502040204020203" pitchFamily="34" charset="-122"/>
              <a:ea typeface="微软雅黑 Light" panose="020B0502040204020203" pitchFamily="34" charset="-122"/>
              <a:sym typeface="+mn-ea"/>
            </a:endParaRPr>
          </a:p>
          <a:p>
            <a:pPr marL="171450" indent="-171450">
              <a:buClrTx/>
              <a:buSzTx/>
              <a:buFont typeface="Wingdings" panose="05000000000000000000" charset="0"/>
              <a:buChar char="p"/>
            </a:pPr>
            <a:r>
              <a:rPr lang="zh-CN" altLang="en-US" sz="1200" dirty="0" smtClean="0">
                <a:highlight>
                  <a:srgbClr val="00FF00"/>
                </a:highlight>
                <a:latin typeface="微软雅黑 Light" panose="020B0502040204020203" pitchFamily="34" charset="-122"/>
                <a:ea typeface="微软雅黑 Light" panose="020B0502040204020203" pitchFamily="34" charset="-122"/>
                <a:sym typeface="+mn-ea"/>
              </a:rPr>
              <a:t>负极活性材料</a:t>
            </a:r>
            <a:r>
              <a:rPr lang="zh-CN" altLang="en-US" sz="1200" dirty="0" smtClean="0">
                <a:latin typeface="微软雅黑 Light" panose="020B0502040204020203" pitchFamily="34" charset="-122"/>
                <a:ea typeface="微软雅黑 Light" panose="020B0502040204020203" pitchFamily="34" charset="-122"/>
                <a:sym typeface="+mn-ea"/>
              </a:rPr>
              <a:t>为天然石墨、人造石墨等石墨类材料，以及硬碳、软碳等碳材料，也需要适当处理才能使用。</a:t>
            </a:r>
            <a:endParaRPr lang="zh-CN" altLang="en-US" sz="1200" dirty="0" smtClean="0">
              <a:latin typeface="微软雅黑 Light" panose="020B0502040204020203" pitchFamily="34" charset="-122"/>
              <a:ea typeface="微软雅黑 Light" panose="020B0502040204020203" pitchFamily="34" charset="-122"/>
              <a:sym typeface="+mn-ea"/>
            </a:endParaRPr>
          </a:p>
          <a:p>
            <a:pPr marL="171450" indent="-171450">
              <a:buClrTx/>
              <a:buSzTx/>
              <a:buFont typeface="Wingdings" panose="05000000000000000000" charset="0"/>
              <a:buChar char="p"/>
            </a:pPr>
            <a:endParaRPr lang="zh-CN" altLang="en-US" sz="1200" dirty="0" smtClean="0">
              <a:latin typeface="微软雅黑 Light" panose="020B0502040204020203" pitchFamily="34" charset="-122"/>
              <a:ea typeface="微软雅黑 Light" panose="020B0502040204020203" pitchFamily="34" charset="-122"/>
              <a:sym typeface="+mn-ea"/>
            </a:endParaRPr>
          </a:p>
          <a:p>
            <a:pPr marL="171450" indent="-171450">
              <a:buClrTx/>
              <a:buSzTx/>
              <a:buFont typeface="Wingdings" panose="05000000000000000000" charset="0"/>
              <a:buChar char="p"/>
            </a:pPr>
            <a:r>
              <a:rPr lang="zh-CN" altLang="en-US" sz="1200" dirty="0" smtClean="0">
                <a:highlight>
                  <a:srgbClr val="00FF00"/>
                </a:highlight>
                <a:latin typeface="微软雅黑 Light" panose="020B0502040204020203" pitchFamily="34" charset="-122"/>
                <a:ea typeface="微软雅黑 Light" panose="020B0502040204020203" pitchFamily="34" charset="-122"/>
                <a:sym typeface="+mn-ea"/>
              </a:rPr>
              <a:t>隔膜</a:t>
            </a:r>
            <a:r>
              <a:rPr lang="zh-CN" altLang="en-US" sz="1200" dirty="0" smtClean="0">
                <a:latin typeface="微软雅黑 Light" panose="020B0502040204020203" pitchFamily="34" charset="-122"/>
                <a:ea typeface="微软雅黑 Light" panose="020B0502040204020203" pitchFamily="34" charset="-122"/>
                <a:sym typeface="+mn-ea"/>
              </a:rPr>
              <a:t>为聚乙烯(PE)、聚丙烯(PP)中的一种或两种材料，常以单层或多层复合成膜使用，也有在膜表面增加无机陶瓷膜增强处理的方式，在一定程度上提高电池安全性。</a:t>
            </a:r>
            <a:endParaRPr lang="zh-CN" altLang="en-US" sz="1200" dirty="0" smtClean="0">
              <a:latin typeface="微软雅黑 Light" panose="020B0502040204020203" pitchFamily="34" charset="-122"/>
              <a:ea typeface="微软雅黑 Light" panose="020B0502040204020203" pitchFamily="34" charset="-122"/>
              <a:sym typeface="+mn-ea"/>
            </a:endParaRPr>
          </a:p>
          <a:p>
            <a:pPr marL="171450" indent="-171450">
              <a:buClrTx/>
              <a:buSzTx/>
              <a:buFont typeface="Wingdings" panose="05000000000000000000" charset="0"/>
              <a:buChar char="p"/>
            </a:pPr>
            <a:endParaRPr lang="zh-CN" altLang="en-US" sz="1200" dirty="0" smtClean="0">
              <a:latin typeface="微软雅黑 Light" panose="020B0502040204020203" pitchFamily="34" charset="-122"/>
              <a:ea typeface="微软雅黑 Light" panose="020B0502040204020203" pitchFamily="34" charset="-122"/>
              <a:sym typeface="+mn-ea"/>
            </a:endParaRPr>
          </a:p>
          <a:p>
            <a:pPr marL="171450" indent="-171450">
              <a:buClrTx/>
              <a:buSzTx/>
              <a:buFont typeface="Wingdings" panose="05000000000000000000" charset="0"/>
              <a:buChar char="p"/>
            </a:pPr>
            <a:r>
              <a:rPr lang="zh-CN" altLang="en-US" sz="1200" dirty="0" smtClean="0">
                <a:highlight>
                  <a:srgbClr val="00FF00"/>
                </a:highlight>
                <a:latin typeface="微软雅黑 Light" panose="020B0502040204020203" pitchFamily="34" charset="-122"/>
                <a:ea typeface="微软雅黑 Light" panose="020B0502040204020203" pitchFamily="34" charset="-122"/>
                <a:sym typeface="+mn-ea"/>
              </a:rPr>
              <a:t>电解液</a:t>
            </a:r>
            <a:r>
              <a:rPr lang="zh-CN" altLang="en-US" sz="1200" dirty="0" smtClean="0">
                <a:latin typeface="微软雅黑 Light" panose="020B0502040204020203" pitchFamily="34" charset="-122"/>
                <a:ea typeface="微软雅黑 Light" panose="020B0502040204020203" pitchFamily="34" charset="-122"/>
                <a:sym typeface="+mn-ea"/>
              </a:rPr>
              <a:t>是以链状或环状碳酸酯为溶剂的锂盐溶液，其中还添加了特殊添加剂。</a:t>
            </a:r>
            <a:endParaRPr lang="zh-CN" altLang="en-US" sz="1200" dirty="0" smtClean="0">
              <a:latin typeface="微软雅黑 Light" panose="020B0502040204020203" pitchFamily="34" charset="-122"/>
              <a:ea typeface="微软雅黑 Light" panose="020B0502040204020203" pitchFamily="34" charset="-122"/>
              <a:sym typeface="+mn-ea"/>
            </a:endParaRPr>
          </a:p>
          <a:p>
            <a:pPr marL="171450" indent="-171450">
              <a:buClrTx/>
              <a:buSzTx/>
              <a:buFont typeface="Wingdings" panose="05000000000000000000" charset="0"/>
              <a:buChar char="p"/>
            </a:pPr>
            <a:endParaRPr lang="zh-CN" altLang="en-US" sz="1200" dirty="0" smtClean="0">
              <a:latin typeface="微软雅黑 Light" panose="020B0502040204020203" pitchFamily="34" charset="-122"/>
              <a:ea typeface="微软雅黑 Light" panose="020B0502040204020203" pitchFamily="34" charset="-122"/>
              <a:sym typeface="+mn-ea"/>
            </a:endParaRPr>
          </a:p>
          <a:p>
            <a:pPr marL="171450" indent="-171450">
              <a:buClrTx/>
              <a:buSzTx/>
              <a:buFont typeface="Wingdings" panose="05000000000000000000" charset="0"/>
              <a:buChar char="p"/>
            </a:pPr>
            <a:r>
              <a:rPr lang="zh-CN" altLang="en-US" sz="1200" dirty="0" smtClean="0">
                <a:highlight>
                  <a:srgbClr val="00FF00"/>
                </a:highlight>
                <a:latin typeface="微软雅黑 Light" panose="020B0502040204020203" pitchFamily="34" charset="-122"/>
                <a:ea typeface="微软雅黑 Light" panose="020B0502040204020203" pitchFamily="34" charset="-122"/>
                <a:sym typeface="+mn-ea"/>
              </a:rPr>
              <a:t>外壳</a:t>
            </a:r>
            <a:r>
              <a:rPr lang="zh-CN" altLang="en-US" sz="1200" dirty="0" smtClean="0">
                <a:latin typeface="微软雅黑 Light" panose="020B0502040204020203" pitchFamily="34" charset="-122"/>
                <a:ea typeface="微软雅黑 Light" panose="020B0502040204020203" pitchFamily="34" charset="-122"/>
                <a:sym typeface="+mn-ea"/>
              </a:rPr>
              <a:t>是容纳电池其他组成部分的容器，多为高强度、耐腐蚀的不锈钢、铝合金、特种塑料等材质，也有用铝塑复合膜作为外壳的电池，实际使用时还需要增加高强度外壳加以保护。</a:t>
            </a:r>
            <a:r>
              <a:rPr lang="zh-CN" altLang="en-US" sz="1200" dirty="0" smtClean="0">
                <a:highlight>
                  <a:srgbClr val="FFFF00"/>
                </a:highlight>
                <a:latin typeface="微软雅黑 Light" panose="020B0502040204020203" pitchFamily="34" charset="-122"/>
                <a:ea typeface="微软雅黑 Light" panose="020B0502040204020203" pitchFamily="34" charset="-122"/>
                <a:sym typeface="+mn-ea"/>
              </a:rPr>
              <a:t>（为了防止腐蚀，外壳与正极之间通常是连接的，电势差很小，</a:t>
            </a:r>
            <a:r>
              <a:rPr lang="en-US" altLang="zh-CN" sz="1200" dirty="0" smtClean="0">
                <a:highlight>
                  <a:srgbClr val="FFFF00"/>
                </a:highlight>
                <a:latin typeface="微软雅黑 Light" panose="020B0502040204020203" pitchFamily="34" charset="-122"/>
                <a:ea typeface="微软雅黑 Light" panose="020B0502040204020203" pitchFamily="34" charset="-122"/>
                <a:sym typeface="+mn-ea"/>
              </a:rPr>
              <a:t>0.8V</a:t>
            </a:r>
            <a:r>
              <a:rPr lang="zh-CN" altLang="en-US" sz="1200" dirty="0" smtClean="0">
                <a:highlight>
                  <a:srgbClr val="FFFF00"/>
                </a:highlight>
                <a:latin typeface="微软雅黑 Light" panose="020B0502040204020203" pitchFamily="34" charset="-122"/>
                <a:ea typeface="微软雅黑 Light" panose="020B0502040204020203" pitchFamily="34" charset="-122"/>
                <a:sym typeface="+mn-ea"/>
              </a:rPr>
              <a:t>左右）</a:t>
            </a:r>
            <a:endParaRPr lang="zh-CN" altLang="en-US" sz="1200" dirty="0" smtClean="0">
              <a:highlight>
                <a:srgbClr val="FFFF00"/>
              </a:highlight>
              <a:latin typeface="微软雅黑 Light" panose="020B0502040204020203" pitchFamily="34" charset="-122"/>
              <a:ea typeface="微软雅黑 Light" panose="020B0502040204020203" pitchFamily="34" charset="-122"/>
              <a:sym typeface="+mn-ea"/>
            </a:endParaRPr>
          </a:p>
          <a:p>
            <a:pPr marL="171450" indent="-171450">
              <a:buClrTx/>
              <a:buSzTx/>
              <a:buFont typeface="Wingdings" panose="05000000000000000000" charset="0"/>
              <a:buChar char="p"/>
            </a:pPr>
            <a:endParaRPr lang="zh-CN" altLang="en-US" sz="1200" dirty="0" smtClean="0">
              <a:latin typeface="微软雅黑 Light" panose="020B0502040204020203" pitchFamily="34" charset="-122"/>
              <a:ea typeface="微软雅黑 Light" panose="020B0502040204020203" pitchFamily="34" charset="-122"/>
              <a:sym typeface="+mn-ea"/>
            </a:endParaRPr>
          </a:p>
          <a:p>
            <a:pPr indent="0">
              <a:buClrTx/>
              <a:buSzTx/>
              <a:buFont typeface="Wingdings" panose="05000000000000000000" charset="0"/>
              <a:buNone/>
            </a:pPr>
            <a:r>
              <a:rPr lang="zh-CN" altLang="en-US" sz="1200" dirty="0" smtClean="0">
                <a:latin typeface="微软雅黑 Light" panose="020B0502040204020203" pitchFamily="34" charset="-122"/>
                <a:ea typeface="微软雅黑 Light" panose="020B0502040204020203" pitchFamily="34" charset="-122"/>
                <a:sym typeface="+mn-ea"/>
              </a:rPr>
              <a:t>此外，电池中还有增加正负极导电性的</a:t>
            </a:r>
            <a:r>
              <a:rPr lang="zh-CN" altLang="en-US" sz="1200" dirty="0" smtClean="0">
                <a:highlight>
                  <a:srgbClr val="00FF00"/>
                </a:highlight>
                <a:latin typeface="微软雅黑 Light" panose="020B0502040204020203" pitchFamily="34" charset="-122"/>
                <a:ea typeface="微软雅黑 Light" panose="020B0502040204020203" pitchFamily="34" charset="-122"/>
                <a:sym typeface="+mn-ea"/>
              </a:rPr>
              <a:t>导电剂</a:t>
            </a:r>
            <a:r>
              <a:rPr lang="zh-CN" altLang="en-US" sz="1200" dirty="0" smtClean="0">
                <a:latin typeface="微软雅黑 Light" panose="020B0502040204020203" pitchFamily="34" charset="-122"/>
                <a:ea typeface="微软雅黑 Light" panose="020B0502040204020203" pitchFamily="34" charset="-122"/>
                <a:sym typeface="+mn-ea"/>
              </a:rPr>
              <a:t>，固定活性材料的</a:t>
            </a:r>
            <a:r>
              <a:rPr lang="zh-CN" altLang="en-US" sz="1200" dirty="0" smtClean="0">
                <a:highlight>
                  <a:srgbClr val="00FF00"/>
                </a:highlight>
                <a:latin typeface="微软雅黑 Light" panose="020B0502040204020203" pitchFamily="34" charset="-122"/>
                <a:ea typeface="微软雅黑 Light" panose="020B0502040204020203" pitchFamily="34" charset="-122"/>
                <a:sym typeface="+mn-ea"/>
              </a:rPr>
              <a:t>粘结剂</a:t>
            </a:r>
            <a:r>
              <a:rPr lang="zh-CN" altLang="en-US" sz="1200" dirty="0" smtClean="0">
                <a:latin typeface="微软雅黑 Light" panose="020B0502040204020203" pitchFamily="34" charset="-122"/>
                <a:ea typeface="微软雅黑 Light" panose="020B0502040204020203" pitchFamily="34" charset="-122"/>
                <a:sym typeface="+mn-ea"/>
              </a:rPr>
              <a:t>，起到支撑粉体材料和收集电流的集流体</a:t>
            </a:r>
            <a:r>
              <a:rPr lang="zh-CN" altLang="en-US" sz="1200" dirty="0" smtClean="0">
                <a:highlight>
                  <a:srgbClr val="00FF00"/>
                </a:highlight>
                <a:latin typeface="微软雅黑 Light" panose="020B0502040204020203" pitchFamily="34" charset="-122"/>
                <a:ea typeface="微软雅黑 Light" panose="020B0502040204020203" pitchFamily="34" charset="-122"/>
                <a:sym typeface="+mn-ea"/>
              </a:rPr>
              <a:t>铜箔（用在</a:t>
            </a:r>
            <a:r>
              <a:rPr lang="zh-CN" altLang="en-US" sz="1200" dirty="0" smtClean="0">
                <a:highlight>
                  <a:srgbClr val="00FF00"/>
                </a:highlight>
                <a:latin typeface="微软雅黑 Light" panose="020B0502040204020203" pitchFamily="34" charset="-122"/>
                <a:ea typeface="微软雅黑 Light" panose="020B0502040204020203" pitchFamily="34" charset="-122"/>
                <a:sym typeface="+mn-ea"/>
              </a:rPr>
              <a:t>负极）</a:t>
            </a:r>
            <a:r>
              <a:rPr lang="zh-CN" altLang="en-US" sz="1200" dirty="0" smtClean="0">
                <a:latin typeface="微软雅黑 Light" panose="020B0502040204020203" pitchFamily="34" charset="-122"/>
                <a:ea typeface="微软雅黑 Light" panose="020B0502040204020203" pitchFamily="34" charset="-122"/>
                <a:sym typeface="+mn-ea"/>
              </a:rPr>
              <a:t>、</a:t>
            </a:r>
            <a:r>
              <a:rPr lang="zh-CN" altLang="en-US" sz="1200" dirty="0" smtClean="0">
                <a:highlight>
                  <a:srgbClr val="00FF00"/>
                </a:highlight>
                <a:latin typeface="微软雅黑 Light" panose="020B0502040204020203" pitchFamily="34" charset="-122"/>
                <a:ea typeface="微软雅黑 Light" panose="020B0502040204020203" pitchFamily="34" charset="-122"/>
                <a:sym typeface="+mn-ea"/>
              </a:rPr>
              <a:t>铝箔（用在</a:t>
            </a:r>
            <a:r>
              <a:rPr lang="zh-CN" altLang="en-US" sz="1200" dirty="0" smtClean="0">
                <a:highlight>
                  <a:srgbClr val="00FF00"/>
                </a:highlight>
                <a:latin typeface="微软雅黑 Light" panose="020B0502040204020203" pitchFamily="34" charset="-122"/>
                <a:ea typeface="微软雅黑 Light" panose="020B0502040204020203" pitchFamily="34" charset="-122"/>
                <a:sym typeface="+mn-ea"/>
              </a:rPr>
              <a:t>正极）</a:t>
            </a:r>
            <a:r>
              <a:rPr lang="zh-CN" altLang="en-US" sz="1200" dirty="0" smtClean="0">
                <a:latin typeface="微软雅黑 Light" panose="020B0502040204020203" pitchFamily="34" charset="-122"/>
                <a:ea typeface="微软雅黑 Light" panose="020B0502040204020203" pitchFamily="34" charset="-122"/>
                <a:sym typeface="+mn-ea"/>
              </a:rPr>
              <a:t>，连接电池内外及导电的</a:t>
            </a:r>
            <a:r>
              <a:rPr lang="zh-CN" altLang="en-US" sz="1200" dirty="0" smtClean="0">
                <a:highlight>
                  <a:srgbClr val="00FF00"/>
                </a:highlight>
                <a:latin typeface="微软雅黑 Light" panose="020B0502040204020203" pitchFamily="34" charset="-122"/>
                <a:ea typeface="微软雅黑 Light" panose="020B0502040204020203" pitchFamily="34" charset="-122"/>
                <a:sym typeface="+mn-ea"/>
              </a:rPr>
              <a:t>连接片</a:t>
            </a:r>
            <a:r>
              <a:rPr lang="zh-CN" altLang="en-US" sz="1200" dirty="0" smtClean="0">
                <a:latin typeface="微软雅黑 Light" panose="020B0502040204020203" pitchFamily="34" charset="-122"/>
                <a:ea typeface="微软雅黑 Light" panose="020B0502040204020203" pitchFamily="34" charset="-122"/>
                <a:sym typeface="+mn-ea"/>
              </a:rPr>
              <a:t>、</a:t>
            </a:r>
            <a:r>
              <a:rPr lang="zh-CN" altLang="en-US" sz="1200" dirty="0" smtClean="0">
                <a:highlight>
                  <a:srgbClr val="00FF00"/>
                </a:highlight>
                <a:latin typeface="微软雅黑 Light" panose="020B0502040204020203" pitchFamily="34" charset="-122"/>
                <a:ea typeface="微软雅黑 Light" panose="020B0502040204020203" pitchFamily="34" charset="-122"/>
                <a:sym typeface="+mn-ea"/>
              </a:rPr>
              <a:t>极耳</a:t>
            </a:r>
            <a:r>
              <a:rPr lang="zh-CN" altLang="en-US" sz="1200" dirty="0" smtClean="0">
                <a:latin typeface="微软雅黑 Light" panose="020B0502040204020203" pitchFamily="34" charset="-122"/>
                <a:ea typeface="微软雅黑 Light" panose="020B0502040204020203" pitchFamily="34" charset="-122"/>
                <a:sym typeface="+mn-ea"/>
              </a:rPr>
              <a:t>、</a:t>
            </a:r>
            <a:r>
              <a:rPr lang="zh-CN" altLang="en-US" sz="1200" dirty="0" smtClean="0">
                <a:highlight>
                  <a:srgbClr val="00FF00"/>
                </a:highlight>
                <a:latin typeface="微软雅黑 Light" panose="020B0502040204020203" pitchFamily="34" charset="-122"/>
                <a:ea typeface="微软雅黑 Light" panose="020B0502040204020203" pitchFamily="34" charset="-122"/>
                <a:sym typeface="+mn-ea"/>
              </a:rPr>
              <a:t>极柱</a:t>
            </a:r>
            <a:r>
              <a:rPr lang="zh-CN" altLang="en-US" sz="1200" dirty="0" smtClean="0">
                <a:latin typeface="微软雅黑 Light" panose="020B0502040204020203" pitchFamily="34" charset="-122"/>
                <a:ea typeface="微软雅黑 Light" panose="020B0502040204020203" pitchFamily="34" charset="-122"/>
                <a:sym typeface="+mn-ea"/>
              </a:rPr>
              <a:t>等附属配件。</a:t>
            </a:r>
            <a:endParaRPr lang="zh-CN" altLang="en-US" sz="1200" dirty="0" smtClean="0">
              <a:latin typeface="微软雅黑 Light" panose="020B0502040204020203" pitchFamily="34" charset="-122"/>
              <a:ea typeface="微软雅黑 Light" panose="020B0502040204020203" pitchFamily="34" charset="-122"/>
              <a:sym typeface="+mn-ea"/>
            </a:endParaRPr>
          </a:p>
        </p:txBody>
      </p:sp>
      <p:pic>
        <p:nvPicPr>
          <p:cNvPr id="2" name="图片 2" descr="bb22655d-a365-4c87-8db3-1bcd99f9bea0"/>
          <p:cNvPicPr>
            <a:picLocks noChangeAspect="1"/>
          </p:cNvPicPr>
          <p:nvPr/>
        </p:nvPicPr>
        <p:blipFill>
          <a:blip r:embed="rId2"/>
          <a:stretch>
            <a:fillRect/>
          </a:stretch>
        </p:blipFill>
        <p:spPr>
          <a:xfrm>
            <a:off x="334645" y="4868863"/>
            <a:ext cx="3439795" cy="1647825"/>
          </a:xfrm>
          <a:prstGeom prst="rect">
            <a:avLst/>
          </a:prstGeom>
          <a:noFill/>
          <a:ln w="9525">
            <a:noFill/>
          </a:ln>
        </p:spPr>
      </p:pic>
      <p:sp>
        <p:nvSpPr>
          <p:cNvPr id="8" name="文本框 7"/>
          <p:cNvSpPr txBox="1"/>
          <p:nvPr/>
        </p:nvSpPr>
        <p:spPr>
          <a:xfrm>
            <a:off x="3935095" y="5445760"/>
            <a:ext cx="2651125" cy="608330"/>
          </a:xfrm>
          <a:prstGeom prst="rect">
            <a:avLst/>
          </a:prstGeom>
          <a:noFill/>
        </p:spPr>
        <p:txBody>
          <a:bodyPr wrap="square" rtlCol="0">
            <a:noAutofit/>
          </a:bodyPr>
          <a:p>
            <a:pPr lvl="0" algn="l">
              <a:buClrTx/>
              <a:buSzTx/>
              <a:buFont typeface="Wingdings" panose="05000000000000000000" charset="0"/>
            </a:pPr>
            <a:r>
              <a:rPr lang="zh-CN" altLang="en-US" sz="1200" dirty="0" smtClean="0">
                <a:highlight>
                  <a:srgbClr val="00FF00"/>
                </a:highlight>
                <a:latin typeface="微软雅黑 Light" panose="020B0502040204020203" pitchFamily="34" charset="-122"/>
                <a:ea typeface="微软雅黑 Light" panose="020B0502040204020203" pitchFamily="34" charset="-122"/>
                <a:sym typeface="+mn-ea"/>
              </a:rPr>
              <a:t>放电</a:t>
            </a:r>
            <a:r>
              <a:rPr lang="zh-CN" altLang="en-US" sz="1200" dirty="0" smtClean="0">
                <a:highlight>
                  <a:srgbClr val="00FF00"/>
                </a:highlight>
                <a:latin typeface="微软雅黑 Light" panose="020B0502040204020203" pitchFamily="34" charset="-122"/>
                <a:ea typeface="微软雅黑 Light" panose="020B0502040204020203" pitchFamily="34" charset="-122"/>
                <a:sym typeface="+mn-ea"/>
              </a:rPr>
              <a:t>：</a:t>
            </a:r>
            <a:r>
              <a:rPr lang="zh-CN" altLang="en-US" sz="1200" dirty="0" smtClean="0">
                <a:latin typeface="微软雅黑 Light" panose="020B0502040204020203" pitchFamily="34" charset="-122"/>
                <a:ea typeface="微软雅黑 Light" panose="020B0502040204020203" pitchFamily="34" charset="-122"/>
                <a:sym typeface="+mn-ea"/>
              </a:rPr>
              <a:t>FePO</a:t>
            </a:r>
            <a:r>
              <a:rPr lang="zh-CN" altLang="en-US" sz="1200" dirty="0" smtClean="0">
                <a:latin typeface="微软雅黑 Light" panose="020B0502040204020203" pitchFamily="34" charset="-122"/>
                <a:ea typeface="微软雅黑 Light" panose="020B0502040204020203" pitchFamily="34" charset="-122"/>
                <a:sym typeface="+mn-ea"/>
              </a:rPr>
              <a:t>4</a:t>
            </a:r>
            <a:r>
              <a:rPr lang="zh-CN" altLang="en-US" sz="1200" dirty="0" smtClean="0">
                <a:latin typeface="微软雅黑 Light" panose="020B0502040204020203" pitchFamily="34" charset="-122"/>
                <a:ea typeface="微软雅黑 Light" panose="020B0502040204020203" pitchFamily="34" charset="-122"/>
                <a:sym typeface="+mn-ea"/>
              </a:rPr>
              <a:t>+LiC</a:t>
            </a:r>
            <a:r>
              <a:rPr lang="zh-CN" altLang="en-US" sz="1200" dirty="0" smtClean="0">
                <a:latin typeface="微软雅黑 Light" panose="020B0502040204020203" pitchFamily="34" charset="-122"/>
                <a:ea typeface="微软雅黑 Light" panose="020B0502040204020203" pitchFamily="34" charset="-122"/>
                <a:sym typeface="+mn-ea"/>
              </a:rPr>
              <a:t>6</a:t>
            </a:r>
            <a:r>
              <a:rPr lang="zh-CN" altLang="en-US" sz="1200" dirty="0" smtClean="0">
                <a:latin typeface="微软雅黑 Light" panose="020B0502040204020203" pitchFamily="34" charset="-122"/>
                <a:ea typeface="微软雅黑 Light" panose="020B0502040204020203" pitchFamily="34" charset="-122"/>
                <a:sym typeface="+mn-ea"/>
              </a:rPr>
              <a:t>→</a:t>
            </a:r>
            <a:r>
              <a:rPr lang="zh-CN" altLang="en-US" sz="1200" dirty="0" smtClean="0">
                <a:latin typeface="微软雅黑 Light" panose="020B0502040204020203" pitchFamily="34" charset="-122"/>
                <a:ea typeface="微软雅黑 Light" panose="020B0502040204020203" pitchFamily="34" charset="-122"/>
                <a:sym typeface="+mn-ea"/>
              </a:rPr>
              <a:t>C</a:t>
            </a:r>
            <a:r>
              <a:rPr lang="zh-CN" altLang="en-US" sz="1200" dirty="0" smtClean="0">
                <a:latin typeface="微软雅黑 Light" panose="020B0502040204020203" pitchFamily="34" charset="-122"/>
                <a:ea typeface="微软雅黑 Light" panose="020B0502040204020203" pitchFamily="34" charset="-122"/>
                <a:sym typeface="+mn-ea"/>
              </a:rPr>
              <a:t>6</a:t>
            </a:r>
            <a:r>
              <a:rPr lang="zh-CN" altLang="en-US" sz="1200" dirty="0" smtClean="0">
                <a:latin typeface="微软雅黑 Light" panose="020B0502040204020203" pitchFamily="34" charset="-122"/>
                <a:ea typeface="微软雅黑 Light" panose="020B0502040204020203" pitchFamily="34" charset="-122"/>
                <a:sym typeface="+mn-ea"/>
              </a:rPr>
              <a:t>+LiFePO</a:t>
            </a:r>
            <a:r>
              <a:rPr lang="zh-CN" altLang="en-US" sz="1200" dirty="0" smtClean="0">
                <a:latin typeface="微软雅黑 Light" panose="020B0502040204020203" pitchFamily="34" charset="-122"/>
                <a:ea typeface="微软雅黑 Light" panose="020B0502040204020203" pitchFamily="34" charset="-122"/>
                <a:sym typeface="+mn-ea"/>
              </a:rPr>
              <a:t>4</a:t>
            </a:r>
            <a:r>
              <a:rPr lang="zh-CN" altLang="en-US" sz="1200" dirty="0" smtClean="0">
                <a:latin typeface="微软雅黑 Light" panose="020B0502040204020203" pitchFamily="34" charset="-122"/>
                <a:ea typeface="微软雅黑 Light" panose="020B0502040204020203" pitchFamily="34" charset="-122"/>
                <a:sym typeface="+mn-ea"/>
              </a:rPr>
              <a:t>；</a:t>
            </a:r>
            <a:endParaRPr lang="zh-CN" altLang="en-US" sz="1200" dirty="0" smtClean="0">
              <a:latin typeface="微软雅黑 Light" panose="020B0502040204020203" pitchFamily="34" charset="-122"/>
              <a:ea typeface="微软雅黑 Light" panose="020B0502040204020203" pitchFamily="34" charset="-122"/>
              <a:sym typeface="+mn-ea"/>
            </a:endParaRPr>
          </a:p>
          <a:p>
            <a:pPr lvl="0" algn="l">
              <a:buClrTx/>
              <a:buSzTx/>
              <a:buFont typeface="Wingdings" panose="05000000000000000000" charset="0"/>
            </a:pPr>
            <a:endParaRPr lang="zh-CN" altLang="en-US" sz="1200" dirty="0" smtClean="0">
              <a:latin typeface="微软雅黑 Light" panose="020B0502040204020203" pitchFamily="34" charset="-122"/>
              <a:ea typeface="微软雅黑 Light" panose="020B0502040204020203" pitchFamily="34" charset="-122"/>
              <a:sym typeface="+mn-ea"/>
            </a:endParaRPr>
          </a:p>
          <a:p>
            <a:pPr lvl="0" algn="l">
              <a:buClrTx/>
              <a:buSzTx/>
              <a:buFont typeface="Wingdings" panose="05000000000000000000" charset="0"/>
            </a:pPr>
            <a:r>
              <a:rPr lang="zh-CN" altLang="en-US" sz="1200" dirty="0" smtClean="0">
                <a:highlight>
                  <a:srgbClr val="00FF00"/>
                </a:highlight>
                <a:latin typeface="微软雅黑 Light" panose="020B0502040204020203" pitchFamily="34" charset="-122"/>
                <a:ea typeface="微软雅黑 Light" panose="020B0502040204020203" pitchFamily="34" charset="-122"/>
                <a:sym typeface="+mn-ea"/>
              </a:rPr>
              <a:t>充电</a:t>
            </a:r>
            <a:r>
              <a:rPr lang="zh-CN" altLang="en-US" sz="1200" dirty="0" smtClean="0">
                <a:highlight>
                  <a:srgbClr val="00FF00"/>
                </a:highlight>
                <a:latin typeface="微软雅黑 Light" panose="020B0502040204020203" pitchFamily="34" charset="-122"/>
                <a:ea typeface="微软雅黑 Light" panose="020B0502040204020203" pitchFamily="34" charset="-122"/>
                <a:sym typeface="+mn-ea"/>
              </a:rPr>
              <a:t>：</a:t>
            </a:r>
            <a:r>
              <a:rPr lang="zh-CN" altLang="en-US" sz="1200" dirty="0" smtClean="0">
                <a:latin typeface="微软雅黑 Light" panose="020B0502040204020203" pitchFamily="34" charset="-122"/>
                <a:ea typeface="微软雅黑 Light" panose="020B0502040204020203" pitchFamily="34" charset="-122"/>
                <a:sym typeface="+mn-ea"/>
              </a:rPr>
              <a:t>C</a:t>
            </a:r>
            <a:r>
              <a:rPr lang="zh-CN" altLang="en-US" sz="1200" dirty="0" smtClean="0">
                <a:latin typeface="微软雅黑 Light" panose="020B0502040204020203" pitchFamily="34" charset="-122"/>
                <a:ea typeface="微软雅黑 Light" panose="020B0502040204020203" pitchFamily="34" charset="-122"/>
                <a:sym typeface="+mn-ea"/>
              </a:rPr>
              <a:t>6</a:t>
            </a:r>
            <a:r>
              <a:rPr lang="zh-CN" altLang="en-US" sz="1200" dirty="0" smtClean="0">
                <a:latin typeface="微软雅黑 Light" panose="020B0502040204020203" pitchFamily="34" charset="-122"/>
                <a:ea typeface="微软雅黑 Light" panose="020B0502040204020203" pitchFamily="34" charset="-122"/>
                <a:sym typeface="+mn-ea"/>
              </a:rPr>
              <a:t>+LiFePO</a:t>
            </a:r>
            <a:r>
              <a:rPr lang="zh-CN" altLang="en-US" sz="1200" dirty="0" smtClean="0">
                <a:latin typeface="微软雅黑 Light" panose="020B0502040204020203" pitchFamily="34" charset="-122"/>
                <a:ea typeface="微软雅黑 Light" panose="020B0502040204020203" pitchFamily="34" charset="-122"/>
                <a:sym typeface="+mn-ea"/>
              </a:rPr>
              <a:t>4</a:t>
            </a:r>
            <a:r>
              <a:rPr lang="zh-CN" altLang="en-US" sz="1200" dirty="0" smtClean="0">
                <a:latin typeface="微软雅黑 Light" panose="020B0502040204020203" pitchFamily="34" charset="-122"/>
                <a:ea typeface="微软雅黑 Light" panose="020B0502040204020203" pitchFamily="34" charset="-122"/>
                <a:sym typeface="+mn-ea"/>
              </a:rPr>
              <a:t>→</a:t>
            </a:r>
            <a:r>
              <a:rPr lang="zh-CN" altLang="en-US" sz="1200" dirty="0" smtClean="0">
                <a:latin typeface="微软雅黑 Light" panose="020B0502040204020203" pitchFamily="34" charset="-122"/>
                <a:ea typeface="微软雅黑 Light" panose="020B0502040204020203" pitchFamily="34" charset="-122"/>
                <a:sym typeface="+mn-ea"/>
              </a:rPr>
              <a:t>FePO</a:t>
            </a:r>
            <a:r>
              <a:rPr lang="zh-CN" altLang="en-US" sz="1200" dirty="0" smtClean="0">
                <a:latin typeface="微软雅黑 Light" panose="020B0502040204020203" pitchFamily="34" charset="-122"/>
                <a:ea typeface="微软雅黑 Light" panose="020B0502040204020203" pitchFamily="34" charset="-122"/>
                <a:sym typeface="+mn-ea"/>
              </a:rPr>
              <a:t>4</a:t>
            </a:r>
            <a:r>
              <a:rPr lang="zh-CN" altLang="en-US" sz="1200" dirty="0" smtClean="0">
                <a:latin typeface="微软雅黑 Light" panose="020B0502040204020203" pitchFamily="34" charset="-122"/>
                <a:ea typeface="微软雅黑 Light" panose="020B0502040204020203" pitchFamily="34" charset="-122"/>
                <a:sym typeface="+mn-ea"/>
              </a:rPr>
              <a:t>+LiC</a:t>
            </a:r>
            <a:r>
              <a:rPr lang="zh-CN" altLang="en-US" sz="1200" dirty="0" smtClean="0">
                <a:latin typeface="微软雅黑 Light" panose="020B0502040204020203" pitchFamily="34" charset="-122"/>
                <a:ea typeface="微软雅黑 Light" panose="020B0502040204020203" pitchFamily="34" charset="-122"/>
                <a:sym typeface="+mn-ea"/>
              </a:rPr>
              <a:t>6</a:t>
            </a:r>
            <a:r>
              <a:rPr lang="zh-CN" altLang="en-US" sz="1200" dirty="0" smtClean="0">
                <a:latin typeface="微软雅黑 Light" panose="020B0502040204020203" pitchFamily="34" charset="-122"/>
                <a:ea typeface="微软雅黑 Light" panose="020B0502040204020203" pitchFamily="34" charset="-122"/>
                <a:sym typeface="+mn-ea"/>
              </a:rPr>
              <a:t>；</a:t>
            </a:r>
            <a:endParaRPr lang="zh-CN" altLang="en-US" sz="1200" dirty="0" smtClean="0">
              <a:latin typeface="微软雅黑 Light" panose="020B0502040204020203" pitchFamily="34" charset="-122"/>
              <a:ea typeface="微软雅黑 Light" panose="020B0502040204020203" pitchFamily="34" charset="-122"/>
              <a:sym typeface="+mn-ea"/>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7516495" cy="316865"/>
          </a:xfrm>
        </p:spPr>
        <p:txBody>
          <a:bodyPr/>
          <a:lstStyle/>
          <a:p>
            <a:pPr>
              <a:lnSpc>
                <a:spcPct val="100000"/>
              </a:lnSpc>
            </a:pPr>
            <a:r>
              <a:rPr dirty="0" smtClean="0"/>
              <a:t>集流体，正铝、负铜，外壳</a:t>
            </a:r>
            <a:endParaRPr dirty="0" smtClean="0"/>
          </a:p>
        </p:txBody>
      </p:sp>
      <p:sp>
        <p:nvSpPr>
          <p:cNvPr id="20" name="文本框 19"/>
          <p:cNvSpPr txBox="1"/>
          <p:nvPr/>
        </p:nvSpPr>
        <p:spPr>
          <a:xfrm>
            <a:off x="838200" y="1125220"/>
            <a:ext cx="4895215" cy="3475990"/>
          </a:xfrm>
          <a:prstGeom prst="rect">
            <a:avLst/>
          </a:prstGeom>
          <a:noFill/>
        </p:spPr>
        <p:txBody>
          <a:bodyPr wrap="square" rtlCol="0">
            <a:noAutofit/>
          </a:bodyPr>
          <a:p>
            <a:pPr indent="0">
              <a:buClrTx/>
              <a:buSzTx/>
              <a:buFont typeface="Wingdings" panose="05000000000000000000" charset="0"/>
              <a:buNone/>
            </a:pPr>
            <a:r>
              <a:rPr lang="zh-CN" altLang="en-US" sz="1200" dirty="0" smtClean="0">
                <a:highlight>
                  <a:srgbClr val="00FF00"/>
                </a:highlight>
                <a:latin typeface="微软雅黑 Light" panose="020B0502040204020203" pitchFamily="34" charset="-122"/>
                <a:ea typeface="微软雅黑 Light" panose="020B0502040204020203" pitchFamily="34" charset="-122"/>
                <a:sym typeface="+mn-ea"/>
              </a:rPr>
              <a:t>集流体（</a:t>
            </a:r>
            <a:r>
              <a:rPr lang="en-US" altLang="zh-CN" sz="1200" dirty="0" smtClean="0">
                <a:highlight>
                  <a:srgbClr val="00FF00"/>
                </a:highlight>
                <a:latin typeface="微软雅黑 Light" panose="020B0502040204020203" pitchFamily="34" charset="-122"/>
                <a:ea typeface="微软雅黑 Light" panose="020B0502040204020203" pitchFamily="34" charset="-122"/>
                <a:sym typeface="+mn-ea"/>
              </a:rPr>
              <a:t>current collector</a:t>
            </a:r>
            <a:r>
              <a:rPr lang="zh-CN" altLang="en-US" sz="1200" dirty="0" smtClean="0">
                <a:highlight>
                  <a:srgbClr val="00FF00"/>
                </a:highlight>
                <a:latin typeface="微软雅黑 Light" panose="020B0502040204020203" pitchFamily="34" charset="-122"/>
                <a:ea typeface="微软雅黑 Light" panose="020B0502040204020203" pitchFamily="34" charset="-122"/>
                <a:sym typeface="+mn-ea"/>
              </a:rPr>
              <a:t>）作用</a:t>
            </a:r>
            <a:r>
              <a:rPr lang="en-US" altLang="zh-CN" sz="1200" dirty="0" smtClean="0">
                <a:highlight>
                  <a:srgbClr val="00FF00"/>
                </a:highlight>
                <a:latin typeface="微软雅黑 Light" panose="020B0502040204020203" pitchFamily="34" charset="-122"/>
                <a:ea typeface="微软雅黑 Light" panose="020B0502040204020203" pitchFamily="34" charset="-122"/>
                <a:sym typeface="+mn-ea"/>
              </a:rPr>
              <a:t>:</a:t>
            </a:r>
            <a:endParaRPr lang="en-US" altLang="zh-CN" sz="1200" dirty="0" smtClean="0">
              <a:highlight>
                <a:srgbClr val="00FF00"/>
              </a:highlight>
              <a:latin typeface="微软雅黑 Light" panose="020B0502040204020203" pitchFamily="34" charset="-122"/>
              <a:ea typeface="微软雅黑 Light" panose="020B0502040204020203" pitchFamily="34" charset="-122"/>
              <a:sym typeface="+mn-ea"/>
            </a:endParaRPr>
          </a:p>
          <a:p>
            <a:pPr marL="171450" indent="-171450">
              <a:buClrTx/>
              <a:buSzTx/>
              <a:buFont typeface="Wingdings" panose="05000000000000000000" charset="0"/>
              <a:buChar char="p"/>
            </a:pPr>
            <a:r>
              <a:rPr lang="zh-CN" altLang="en-US" sz="1200" dirty="0" smtClean="0">
                <a:latin typeface="微软雅黑 Light" panose="020B0502040204020203" pitchFamily="34" charset="-122"/>
                <a:ea typeface="微软雅黑 Light" panose="020B0502040204020203" pitchFamily="34" charset="-122"/>
                <a:sym typeface="+mn-ea"/>
              </a:rPr>
              <a:t>导电</a:t>
            </a:r>
            <a:endParaRPr lang="zh-CN" altLang="en-US" sz="1200" dirty="0" smtClean="0">
              <a:latin typeface="微软雅黑 Light" panose="020B0502040204020203" pitchFamily="34" charset="-122"/>
              <a:ea typeface="微软雅黑 Light" panose="020B0502040204020203" pitchFamily="34" charset="-122"/>
              <a:sym typeface="+mn-ea"/>
            </a:endParaRPr>
          </a:p>
          <a:p>
            <a:pPr marL="171450" indent="-171450">
              <a:buClrTx/>
              <a:buSzTx/>
              <a:buFont typeface="Wingdings" panose="05000000000000000000" charset="0"/>
              <a:buChar char="p"/>
            </a:pPr>
            <a:r>
              <a:rPr lang="zh-CN" altLang="en-US" sz="1200" dirty="0" smtClean="0">
                <a:latin typeface="微软雅黑 Light" panose="020B0502040204020203" pitchFamily="34" charset="-122"/>
                <a:ea typeface="微软雅黑 Light" panose="020B0502040204020203" pitchFamily="34" charset="-122"/>
                <a:sym typeface="+mn-ea"/>
              </a:rPr>
              <a:t>电极涂覆层</a:t>
            </a:r>
            <a:r>
              <a:rPr lang="zh-CN" altLang="en-US" sz="1200" dirty="0" smtClean="0">
                <a:latin typeface="微软雅黑 Light" panose="020B0502040204020203" pitchFamily="34" charset="-122"/>
                <a:ea typeface="微软雅黑 Light" panose="020B0502040204020203" pitchFamily="34" charset="-122"/>
                <a:sym typeface="+mn-ea"/>
              </a:rPr>
              <a:t>载体</a:t>
            </a:r>
            <a:endParaRPr lang="zh-CN" altLang="en-US" sz="1200" dirty="0" smtClean="0">
              <a:latin typeface="微软雅黑 Light" panose="020B0502040204020203" pitchFamily="34" charset="-122"/>
              <a:ea typeface="微软雅黑 Light" panose="020B0502040204020203" pitchFamily="34" charset="-122"/>
              <a:sym typeface="+mn-ea"/>
            </a:endParaRPr>
          </a:p>
          <a:p>
            <a:pPr marL="171450" indent="-171450">
              <a:buClrTx/>
              <a:buSzTx/>
              <a:buFont typeface="Wingdings" panose="05000000000000000000" charset="0"/>
              <a:buChar char="p"/>
            </a:pPr>
            <a:endParaRPr lang="zh-CN" altLang="en-US" sz="1200" dirty="0" smtClean="0">
              <a:latin typeface="微软雅黑 Light" panose="020B0502040204020203" pitchFamily="34" charset="-122"/>
              <a:ea typeface="微软雅黑 Light" panose="020B0502040204020203" pitchFamily="34" charset="-122"/>
              <a:sym typeface="+mn-ea"/>
            </a:endParaRPr>
          </a:p>
          <a:p>
            <a:pPr indent="0">
              <a:buClrTx/>
              <a:buSzTx/>
              <a:buFont typeface="Wingdings" panose="05000000000000000000" charset="0"/>
              <a:buNone/>
            </a:pPr>
            <a:r>
              <a:rPr lang="zh-CN" altLang="en-US" sz="1200" dirty="0" smtClean="0">
                <a:highlight>
                  <a:srgbClr val="00FF00"/>
                </a:highlight>
                <a:latin typeface="微软雅黑 Light" panose="020B0502040204020203" pitchFamily="34" charset="-122"/>
                <a:ea typeface="微软雅黑 Light" panose="020B0502040204020203" pitchFamily="34" charset="-122"/>
                <a:sym typeface="+mn-ea"/>
              </a:rPr>
              <a:t>正铝负铜的原因：</a:t>
            </a:r>
            <a:endParaRPr lang="zh-CN" altLang="en-US" sz="1200" dirty="0" smtClean="0">
              <a:highlight>
                <a:srgbClr val="00FF00"/>
              </a:highlight>
              <a:latin typeface="微软雅黑 Light" panose="020B0502040204020203" pitchFamily="34" charset="-122"/>
              <a:ea typeface="微软雅黑 Light" panose="020B0502040204020203" pitchFamily="34" charset="-122"/>
              <a:sym typeface="+mn-ea"/>
            </a:endParaRPr>
          </a:p>
          <a:p>
            <a:pPr marL="171450" indent="-171450">
              <a:buClrTx/>
              <a:buSzTx/>
              <a:buFont typeface="Wingdings" panose="05000000000000000000" charset="0"/>
              <a:buChar char="p"/>
            </a:pPr>
            <a:r>
              <a:rPr lang="zh-CN" altLang="en-US" sz="1200" dirty="0" smtClean="0">
                <a:latin typeface="微软雅黑 Light" panose="020B0502040204020203" pitchFamily="34" charset="-122"/>
                <a:ea typeface="微软雅黑 Light" panose="020B0502040204020203" pitchFamily="34" charset="-122"/>
                <a:sym typeface="+mn-ea"/>
              </a:rPr>
              <a:t>锂电池正负极电位决定正极用铝箔，负极用铜箔，而非反过来。正极电位高，铜箔氧化层较疏松些，在高电位下很容易被氧化，而铝的氧化点位高，且铝箔表层有致密的氧化膜，对内部的铝也有较好的保护作用；</a:t>
            </a:r>
            <a:endParaRPr lang="zh-CN" altLang="en-US" sz="1200" dirty="0" smtClean="0">
              <a:latin typeface="微软雅黑 Light" panose="020B0502040204020203" pitchFamily="34" charset="-122"/>
              <a:ea typeface="微软雅黑 Light" panose="020B0502040204020203" pitchFamily="34" charset="-122"/>
              <a:sym typeface="+mn-ea"/>
            </a:endParaRPr>
          </a:p>
          <a:p>
            <a:pPr marL="171450" indent="-171450">
              <a:buClrTx/>
              <a:buSzTx/>
              <a:buFont typeface="Wingdings" panose="05000000000000000000" charset="0"/>
              <a:buChar char="p"/>
            </a:pPr>
            <a:r>
              <a:rPr lang="zh-CN" altLang="en-US" sz="1200" dirty="0" smtClean="0">
                <a:latin typeface="微软雅黑 Light" panose="020B0502040204020203" pitchFamily="34" charset="-122"/>
                <a:ea typeface="微软雅黑 Light" panose="020B0502040204020203" pitchFamily="34" charset="-122"/>
                <a:sym typeface="+mn-ea"/>
              </a:rPr>
              <a:t>铝在低电位下会与锂发</a:t>
            </a:r>
            <a:r>
              <a:rPr lang="zh-CN" altLang="en-US" sz="1200" dirty="0" smtClean="0">
                <a:latin typeface="微软雅黑 Light" panose="020B0502040204020203" pitchFamily="34" charset="-122"/>
                <a:ea typeface="微软雅黑 Light" panose="020B0502040204020203" pitchFamily="34" charset="-122"/>
                <a:sym typeface="+mn-ea"/>
              </a:rPr>
              <a:t>生合金化反应因而被</a:t>
            </a:r>
            <a:r>
              <a:rPr lang="zh-CN" altLang="en-US" sz="1200" dirty="0" smtClean="0">
                <a:latin typeface="微软雅黑 Light" panose="020B0502040204020203" pitchFamily="34" charset="-122"/>
                <a:ea typeface="微软雅黑 Light" panose="020B0502040204020203" pitchFamily="34" charset="-122"/>
                <a:sym typeface="+mn-ea"/>
              </a:rPr>
              <a:t>消耗；</a:t>
            </a:r>
            <a:endParaRPr lang="zh-CN" altLang="en-US" sz="1200" dirty="0" smtClean="0">
              <a:latin typeface="微软雅黑 Light" panose="020B0502040204020203" pitchFamily="34" charset="-122"/>
              <a:ea typeface="微软雅黑 Light" panose="020B0502040204020203" pitchFamily="34" charset="-122"/>
              <a:sym typeface="+mn-ea"/>
            </a:endParaRPr>
          </a:p>
          <a:p>
            <a:pPr marL="171450" indent="-171450">
              <a:buClrTx/>
              <a:buSzTx/>
              <a:buFont typeface="Wingdings" panose="05000000000000000000" charset="0"/>
              <a:buChar char="p"/>
            </a:pPr>
            <a:endParaRPr lang="zh-CN" altLang="en-US" sz="1200" dirty="0" smtClean="0">
              <a:latin typeface="微软雅黑 Light" panose="020B0502040204020203" pitchFamily="34" charset="-122"/>
              <a:ea typeface="微软雅黑 Light" panose="020B0502040204020203" pitchFamily="34" charset="-122"/>
              <a:sym typeface="+mn-ea"/>
            </a:endParaRPr>
          </a:p>
          <a:p>
            <a:pPr indent="0">
              <a:buClrTx/>
              <a:buSzTx/>
              <a:buFont typeface="Wingdings" panose="05000000000000000000" charset="0"/>
              <a:buNone/>
            </a:pPr>
            <a:r>
              <a:rPr lang="zh-CN" altLang="en-US" sz="1200" dirty="0" smtClean="0">
                <a:highlight>
                  <a:srgbClr val="00FF00"/>
                </a:highlight>
                <a:latin typeface="微软雅黑 Light" panose="020B0502040204020203" pitchFamily="34" charset="-122"/>
                <a:ea typeface="微软雅黑 Light" panose="020B0502040204020203" pitchFamily="34" charset="-122"/>
                <a:sym typeface="+mn-ea"/>
              </a:rPr>
              <a:t>外壳与正</a:t>
            </a:r>
            <a:r>
              <a:rPr lang="en-US" altLang="zh-CN" sz="1200" dirty="0" smtClean="0">
                <a:highlight>
                  <a:srgbClr val="00FF00"/>
                </a:highlight>
                <a:latin typeface="微软雅黑 Light" panose="020B0502040204020203" pitchFamily="34" charset="-122"/>
                <a:ea typeface="微软雅黑 Light" panose="020B0502040204020203" pitchFamily="34" charset="-122"/>
                <a:sym typeface="+mn-ea"/>
              </a:rPr>
              <a:t>/</a:t>
            </a:r>
            <a:r>
              <a:rPr lang="zh-CN" altLang="en-US" sz="1200" dirty="0" smtClean="0">
                <a:highlight>
                  <a:srgbClr val="00FF00"/>
                </a:highlight>
                <a:latin typeface="微软雅黑 Light" panose="020B0502040204020203" pitchFamily="34" charset="-122"/>
                <a:ea typeface="微软雅黑 Light" panose="020B0502040204020203" pitchFamily="34" charset="-122"/>
                <a:sym typeface="+mn-ea"/>
              </a:rPr>
              <a:t>负级连接</a:t>
            </a:r>
            <a:endParaRPr lang="zh-CN" altLang="en-US" sz="1200" dirty="0" smtClean="0">
              <a:highlight>
                <a:srgbClr val="00FF00"/>
              </a:highlight>
              <a:latin typeface="微软雅黑 Light" panose="020B0502040204020203" pitchFamily="34" charset="-122"/>
              <a:ea typeface="微软雅黑 Light" panose="020B0502040204020203" pitchFamily="34" charset="-122"/>
              <a:sym typeface="+mn-ea"/>
            </a:endParaRPr>
          </a:p>
          <a:p>
            <a:pPr marL="171450" indent="-171450">
              <a:buClrTx/>
              <a:buSzTx/>
              <a:buFont typeface="Wingdings" panose="05000000000000000000" charset="0"/>
              <a:buChar char="p"/>
            </a:pPr>
            <a:r>
              <a:rPr lang="zh-CN" altLang="en-US" sz="1200" dirty="0" smtClean="0">
                <a:latin typeface="微软雅黑 Light" panose="020B0502040204020203" pitchFamily="34" charset="-122"/>
                <a:ea typeface="微软雅黑 Light" panose="020B0502040204020203" pitchFamily="34" charset="-122"/>
                <a:sym typeface="+mn-ea"/>
              </a:rPr>
              <a:t>方壳的铝外壳与正极弱导连接，</a:t>
            </a:r>
            <a:r>
              <a:rPr lang="en-US" altLang="zh-CN" sz="1200" dirty="0" smtClean="0">
                <a:latin typeface="微软雅黑 Light" panose="020B0502040204020203" pitchFamily="34" charset="-122"/>
                <a:ea typeface="微软雅黑 Light" panose="020B0502040204020203" pitchFamily="34" charset="-122"/>
                <a:sym typeface="+mn-ea"/>
              </a:rPr>
              <a:t>WHY</a:t>
            </a:r>
            <a:r>
              <a:rPr lang="zh-CN" altLang="en-US" sz="1200" dirty="0" smtClean="0">
                <a:latin typeface="微软雅黑 Light" panose="020B0502040204020203" pitchFamily="34" charset="-122"/>
                <a:ea typeface="微软雅黑 Light" panose="020B0502040204020203" pitchFamily="34" charset="-122"/>
                <a:sym typeface="+mn-ea"/>
              </a:rPr>
              <a:t>？当负极和铝壳之间实现了电接触，</a:t>
            </a:r>
            <a:r>
              <a:rPr lang="zh-CN" altLang="en-US" sz="1200" dirty="0" smtClean="0">
                <a:latin typeface="微软雅黑 Light" panose="020B0502040204020203" pitchFamily="34" charset="-122"/>
                <a:ea typeface="微软雅黑 Light" panose="020B0502040204020203" pitchFamily="34" charset="-122"/>
                <a:sym typeface="+mn-ea"/>
              </a:rPr>
              <a:t>锂离子会自发从低电位负极嵌到电位高的铝壳上，</a:t>
            </a:r>
            <a:r>
              <a:rPr lang="zh-CN" altLang="en-US" sz="1200" dirty="0" smtClean="0">
                <a:latin typeface="微软雅黑 Light" panose="020B0502040204020203" pitchFamily="34" charset="-122"/>
                <a:ea typeface="微软雅黑 Light" panose="020B0502040204020203" pitchFamily="34" charset="-122"/>
                <a:sym typeface="+mn-ea"/>
              </a:rPr>
              <a:t>形成锂铝合金化合物。从阻断电子通道的一种方式是将铝壳与正极连接，保证铝壳一直在高电位</a:t>
            </a:r>
            <a:r>
              <a:rPr lang="zh-CN" altLang="en-US" sz="1200" dirty="0" smtClean="0">
                <a:latin typeface="微软雅黑 Light" panose="020B0502040204020203" pitchFamily="34" charset="-122"/>
                <a:ea typeface="微软雅黑 Light" panose="020B0502040204020203" pitchFamily="34" charset="-122"/>
                <a:sym typeface="+mn-ea"/>
              </a:rPr>
              <a:t>状态。</a:t>
            </a:r>
            <a:endParaRPr lang="zh-CN" altLang="en-US" sz="1200" dirty="0" smtClean="0">
              <a:latin typeface="微软雅黑 Light" panose="020B0502040204020203" pitchFamily="34" charset="-122"/>
              <a:ea typeface="微软雅黑 Light" panose="020B0502040204020203" pitchFamily="34" charset="-122"/>
              <a:sym typeface="+mn-ea"/>
            </a:endParaRPr>
          </a:p>
          <a:p>
            <a:pPr marL="171450" indent="-171450">
              <a:buClrTx/>
              <a:buSzTx/>
              <a:buFont typeface="Wingdings" panose="05000000000000000000" charset="0"/>
              <a:buChar char="p"/>
            </a:pPr>
            <a:r>
              <a:rPr lang="zh-CN" altLang="en-US" sz="1200" dirty="0" smtClean="0">
                <a:highlight>
                  <a:srgbClr val="FF0000"/>
                </a:highlight>
                <a:latin typeface="微软雅黑 Light" panose="020B0502040204020203" pitchFamily="34" charset="-122"/>
                <a:ea typeface="微软雅黑 Light" panose="020B0502040204020203" pitchFamily="34" charset="-122"/>
                <a:sym typeface="+mn-ea"/>
              </a:rPr>
              <a:t>但圆柱的外壳应该就是负极，这又是为啥？</a:t>
            </a:r>
            <a:r>
              <a:rPr lang="zh-CN" altLang="en-US" sz="1200" dirty="0" smtClean="0">
                <a:highlight>
                  <a:srgbClr val="00FF00"/>
                </a:highlight>
                <a:latin typeface="微软雅黑 Light" panose="020B0502040204020203" pitchFamily="34" charset="-122"/>
                <a:ea typeface="微软雅黑 Light" panose="020B0502040204020203" pitchFamily="34" charset="-122"/>
                <a:sym typeface="+mn-ea"/>
              </a:rPr>
              <a:t>这里搞错了，外壳是负极的应该是消费类干电池，铁锂应该不是。</a:t>
            </a:r>
            <a:endParaRPr lang="zh-CN" altLang="en-US" sz="1200" dirty="0" smtClean="0">
              <a:highlight>
                <a:srgbClr val="00FF00"/>
              </a:highlight>
              <a:latin typeface="微软雅黑 Light" panose="020B0502040204020203" pitchFamily="34" charset="-122"/>
              <a:ea typeface="微软雅黑 Light" panose="020B0502040204020203" pitchFamily="34" charset="-122"/>
              <a:sym typeface="+mn-ea"/>
            </a:endParaRPr>
          </a:p>
          <a:p>
            <a:pPr marL="171450" indent="-171450">
              <a:buClrTx/>
              <a:buSzTx/>
              <a:buFont typeface="Wingdings" panose="05000000000000000000" charset="0"/>
              <a:buChar char="p"/>
            </a:pPr>
            <a:endParaRPr lang="zh-CN" altLang="en-US" sz="1200" dirty="0" smtClean="0">
              <a:highlight>
                <a:srgbClr val="00FF00"/>
              </a:highlight>
              <a:latin typeface="微软雅黑 Light" panose="020B0502040204020203" pitchFamily="34" charset="-122"/>
              <a:ea typeface="微软雅黑 Light" panose="020B0502040204020203" pitchFamily="34" charset="-122"/>
              <a:sym typeface="+mn-ea"/>
            </a:endParaRPr>
          </a:p>
        </p:txBody>
      </p:sp>
      <p:sp>
        <p:nvSpPr>
          <p:cNvPr id="23" name="文本框 22"/>
          <p:cNvSpPr txBox="1"/>
          <p:nvPr/>
        </p:nvSpPr>
        <p:spPr>
          <a:xfrm>
            <a:off x="982345" y="5373370"/>
            <a:ext cx="6096000" cy="589280"/>
          </a:xfrm>
          <a:prstGeom prst="rect">
            <a:avLst/>
          </a:prstGeom>
          <a:noFill/>
        </p:spPr>
        <p:txBody>
          <a:bodyPr wrap="square" rtlCol="0" anchor="t">
            <a:noAutofit/>
          </a:bodyPr>
          <a:p>
            <a:pPr lvl="0" algn="l">
              <a:buClrTx/>
              <a:buSzTx/>
              <a:buFont typeface="Wingdings" panose="05000000000000000000" charset="0"/>
            </a:pPr>
            <a:r>
              <a:rPr lang="zh-CN" altLang="en-US" sz="1200" dirty="0" smtClean="0">
                <a:latin typeface="微软雅黑 Light" panose="020B0502040204020203" pitchFamily="34" charset="-122"/>
                <a:ea typeface="微软雅黑 Light" panose="020B0502040204020203" pitchFamily="34" charset="-122"/>
                <a:sym typeface="+mn-ea"/>
              </a:rPr>
              <a:t>参考：</a:t>
            </a:r>
            <a:endParaRPr lang="zh-CN" altLang="en-US" sz="1200" dirty="0" smtClean="0">
              <a:latin typeface="微软雅黑 Light" panose="020B0502040204020203" pitchFamily="34" charset="-122"/>
              <a:ea typeface="微软雅黑 Light" panose="020B0502040204020203" pitchFamily="34" charset="-122"/>
              <a:sym typeface="+mn-ea"/>
            </a:endParaRPr>
          </a:p>
          <a:p>
            <a:pPr lvl="0" algn="l">
              <a:buClrTx/>
              <a:buSzTx/>
              <a:buFont typeface="Wingdings" panose="05000000000000000000" charset="0"/>
            </a:pPr>
            <a:r>
              <a:rPr lang="en-US" altLang="zh-CN" sz="1200" dirty="0" smtClean="0">
                <a:latin typeface="微软雅黑 Light" panose="020B0502040204020203" pitchFamily="34" charset="-122"/>
                <a:ea typeface="微软雅黑 Light" panose="020B0502040204020203" pitchFamily="34" charset="-122"/>
                <a:sym typeface="+mn-ea"/>
              </a:rPr>
              <a:t>[1] </a:t>
            </a:r>
            <a:r>
              <a:rPr lang="zh-CN" altLang="en-US" sz="1200" dirty="0" smtClean="0">
                <a:latin typeface="微软雅黑 Light" panose="020B0502040204020203" pitchFamily="34" charset="-122"/>
                <a:ea typeface="微软雅黑 Light" panose="020B0502040204020203" pitchFamily="34" charset="-122"/>
                <a:sym typeface="+mn-ea"/>
              </a:rPr>
              <a:t>https://www.zhihu.com/question/297733529/answer/1216319620</a:t>
            </a:r>
            <a:endParaRPr lang="zh-CN" altLang="en-US" sz="1200" dirty="0" smtClean="0">
              <a:latin typeface="微软雅黑 Light" panose="020B0502040204020203" pitchFamily="34" charset="-122"/>
              <a:ea typeface="微软雅黑 Light" panose="020B0502040204020203" pitchFamily="34" charset="-122"/>
              <a:sym typeface="+mn-ea"/>
            </a:endParaRPr>
          </a:p>
          <a:p>
            <a:pPr lvl="0" algn="l">
              <a:buClrTx/>
              <a:buSzTx/>
              <a:buFont typeface="Wingdings" panose="05000000000000000000" charset="0"/>
            </a:pPr>
            <a:r>
              <a:rPr lang="en-US" altLang="zh-CN" sz="1200" dirty="0" smtClean="0">
                <a:latin typeface="微软雅黑 Light" panose="020B0502040204020203" pitchFamily="34" charset="-122"/>
                <a:ea typeface="微软雅黑 Light" panose="020B0502040204020203" pitchFamily="34" charset="-122"/>
                <a:sym typeface="+mn-ea"/>
              </a:rPr>
              <a:t>[2] </a:t>
            </a:r>
            <a:r>
              <a:rPr lang="zh-CN" altLang="en-US" sz="1200" dirty="0" smtClean="0">
                <a:latin typeface="微软雅黑 Light" panose="020B0502040204020203" pitchFamily="34" charset="-122"/>
                <a:ea typeface="微软雅黑 Light" panose="020B0502040204020203" pitchFamily="34" charset="-122"/>
                <a:sym typeface="+mn-ea"/>
              </a:rPr>
              <a:t>http://www.semi.cas.cn/kxcb/kpwz/201809/t20180907_5065569.html</a:t>
            </a:r>
            <a:endParaRPr lang="zh-CN" altLang="en-US" sz="1200" dirty="0" smtClean="0">
              <a:latin typeface="微软雅黑 Light" panose="020B0502040204020203" pitchFamily="34" charset="-122"/>
              <a:ea typeface="微软雅黑 Light" panose="020B0502040204020203" pitchFamily="34" charset="-122"/>
              <a:sym typeface="+mn-ea"/>
            </a:endParaRPr>
          </a:p>
        </p:txBody>
      </p:sp>
      <p:sp>
        <p:nvSpPr>
          <p:cNvPr id="10" name="文本框 9"/>
          <p:cNvSpPr txBox="1"/>
          <p:nvPr/>
        </p:nvSpPr>
        <p:spPr>
          <a:xfrm>
            <a:off x="7221220" y="1052830"/>
            <a:ext cx="4173220" cy="2888615"/>
          </a:xfrm>
          <a:prstGeom prst="rect">
            <a:avLst/>
          </a:prstGeom>
          <a:noFill/>
        </p:spPr>
        <p:txBody>
          <a:bodyPr wrap="square" rtlCol="0">
            <a:noAutofit/>
          </a:bodyPr>
          <a:p>
            <a:pPr lvl="0" algn="l">
              <a:buClrTx/>
              <a:buSzTx/>
              <a:buFont typeface="Wingdings" panose="05000000000000000000" charset="0"/>
            </a:pPr>
            <a:r>
              <a:rPr lang="en-US" altLang="zh-CN" sz="1200" dirty="0" smtClean="0">
                <a:solidFill>
                  <a:srgbClr val="FF0000"/>
                </a:solidFill>
                <a:latin typeface="微软雅黑 Light" panose="020B0502040204020203" pitchFamily="34" charset="-122"/>
                <a:ea typeface="微软雅黑 Light" panose="020B0502040204020203" pitchFamily="34" charset="-122"/>
                <a:sym typeface="+mn-ea"/>
              </a:rPr>
              <a:t>Q1</a:t>
            </a:r>
            <a:r>
              <a:rPr lang="zh-CN" altLang="en-US" sz="1200" dirty="0" smtClean="0">
                <a:solidFill>
                  <a:srgbClr val="FF0000"/>
                </a:solidFill>
                <a:latin typeface="微软雅黑 Light" panose="020B0502040204020203" pitchFamily="34" charset="-122"/>
                <a:ea typeface="微软雅黑 Light" panose="020B0502040204020203" pitchFamily="34" charset="-122"/>
                <a:sym typeface="+mn-ea"/>
              </a:rPr>
              <a:t>：氧化反应与还原反应？得电子与失电子的情况？</a:t>
            </a:r>
            <a:endParaRPr lang="zh-CN" altLang="en-US" sz="1200" dirty="0" smtClean="0">
              <a:solidFill>
                <a:srgbClr val="FF0000"/>
              </a:solidFill>
              <a:latin typeface="微软雅黑 Light" panose="020B0502040204020203" pitchFamily="34" charset="-122"/>
              <a:ea typeface="微软雅黑 Light" panose="020B0502040204020203" pitchFamily="34" charset="-122"/>
              <a:sym typeface="+mn-ea"/>
            </a:endParaRPr>
          </a:p>
          <a:p>
            <a:pPr lvl="0" algn="l">
              <a:buClrTx/>
              <a:buSzTx/>
              <a:buFont typeface="Wingdings" panose="05000000000000000000" charset="0"/>
            </a:pPr>
            <a:r>
              <a:rPr lang="zh-CN" altLang="en-US" sz="1200" dirty="0" smtClean="0">
                <a:solidFill>
                  <a:schemeClr val="tx1"/>
                </a:solidFill>
                <a:highlight>
                  <a:srgbClr val="00FF00"/>
                </a:highlight>
                <a:latin typeface="微软雅黑 Light" panose="020B0502040204020203" pitchFamily="34" charset="-122"/>
                <a:ea typeface="微软雅黑 Light" panose="020B0502040204020203" pitchFamily="34" charset="-122"/>
                <a:sym typeface="+mn-ea"/>
              </a:rPr>
              <a:t>氧化反应指还原剂失去电子，化合价上升；还原反应指氧化剂得到电子，化合价</a:t>
            </a:r>
            <a:r>
              <a:rPr lang="zh-CN" altLang="en-US" sz="1200" dirty="0" smtClean="0">
                <a:solidFill>
                  <a:schemeClr val="tx1"/>
                </a:solidFill>
                <a:highlight>
                  <a:srgbClr val="00FF00"/>
                </a:highlight>
                <a:latin typeface="微软雅黑 Light" panose="020B0502040204020203" pitchFamily="34" charset="-122"/>
                <a:ea typeface="微软雅黑 Light" panose="020B0502040204020203" pitchFamily="34" charset="-122"/>
                <a:sym typeface="+mn-ea"/>
              </a:rPr>
              <a:t>下降；</a:t>
            </a:r>
            <a:endParaRPr lang="zh-CN" altLang="en-US" sz="1200" dirty="0" smtClean="0">
              <a:solidFill>
                <a:schemeClr val="tx1"/>
              </a:solidFill>
              <a:highlight>
                <a:srgbClr val="00FF00"/>
              </a:highlight>
              <a:latin typeface="微软雅黑 Light" panose="020B0502040204020203" pitchFamily="34" charset="-122"/>
              <a:ea typeface="微软雅黑 Light" panose="020B0502040204020203" pitchFamily="34" charset="-122"/>
              <a:sym typeface="+mn-ea"/>
            </a:endParaRPr>
          </a:p>
          <a:p>
            <a:pPr lvl="0" algn="l">
              <a:buClrTx/>
              <a:buSzTx/>
              <a:buFont typeface="Wingdings" panose="05000000000000000000" charset="0"/>
            </a:pPr>
            <a:endParaRPr lang="zh-CN" altLang="en-US" sz="1200" dirty="0" smtClean="0">
              <a:solidFill>
                <a:schemeClr val="tx1"/>
              </a:solidFill>
              <a:highlight>
                <a:srgbClr val="00FF00"/>
              </a:highlight>
              <a:latin typeface="微软雅黑 Light" panose="020B0502040204020203" pitchFamily="34" charset="-122"/>
              <a:ea typeface="微软雅黑 Light" panose="020B0502040204020203" pitchFamily="34" charset="-122"/>
              <a:sym typeface="+mn-ea"/>
            </a:endParaRPr>
          </a:p>
          <a:p>
            <a:pPr lvl="0" algn="l">
              <a:buClrTx/>
              <a:buSzTx/>
              <a:buFont typeface="Wingdings" panose="05000000000000000000" charset="0"/>
            </a:pPr>
            <a:r>
              <a:rPr lang="en-US" altLang="zh-CN" sz="1200" dirty="0" smtClean="0">
                <a:solidFill>
                  <a:srgbClr val="FF0000"/>
                </a:solidFill>
                <a:latin typeface="微软雅黑 Light" panose="020B0502040204020203" pitchFamily="34" charset="-122"/>
                <a:ea typeface="微软雅黑 Light" panose="020B0502040204020203" pitchFamily="34" charset="-122"/>
                <a:sym typeface="+mn-ea"/>
              </a:rPr>
              <a:t>Q2</a:t>
            </a:r>
            <a:r>
              <a:rPr lang="zh-CN" altLang="en-US" sz="1200" dirty="0" smtClean="0">
                <a:solidFill>
                  <a:srgbClr val="FF0000"/>
                </a:solidFill>
                <a:latin typeface="微软雅黑 Light" panose="020B0502040204020203" pitchFamily="34" charset="-122"/>
                <a:ea typeface="微软雅黑 Light" panose="020B0502040204020203" pitchFamily="34" charset="-122"/>
                <a:sym typeface="+mn-ea"/>
              </a:rPr>
              <a:t>：电芯什么情况下会析铜？</a:t>
            </a:r>
            <a:endParaRPr lang="zh-CN" altLang="en-US" sz="1200" dirty="0" smtClean="0">
              <a:solidFill>
                <a:srgbClr val="FF0000"/>
              </a:solidFill>
              <a:latin typeface="微软雅黑 Light" panose="020B0502040204020203" pitchFamily="34" charset="-122"/>
              <a:ea typeface="微软雅黑 Light" panose="020B0502040204020203" pitchFamily="34" charset="-122"/>
              <a:sym typeface="+mn-ea"/>
            </a:endParaRPr>
          </a:p>
          <a:p>
            <a:pPr lvl="0" algn="l">
              <a:buClrTx/>
              <a:buSzTx/>
              <a:buFont typeface="Wingdings" panose="05000000000000000000" charset="0"/>
            </a:pPr>
            <a:r>
              <a:rPr lang="en-US" altLang="zh-CN" sz="1200" dirty="0" smtClean="0">
                <a:solidFill>
                  <a:schemeClr val="tx1"/>
                </a:solidFill>
                <a:highlight>
                  <a:srgbClr val="00FF00"/>
                </a:highlight>
                <a:latin typeface="微软雅黑 Light" panose="020B0502040204020203" pitchFamily="34" charset="-122"/>
                <a:ea typeface="微软雅黑 Light" panose="020B0502040204020203" pitchFamily="34" charset="-122"/>
                <a:sym typeface="+mn-ea"/>
              </a:rPr>
              <a:t>当电芯电压过低时</a:t>
            </a:r>
            <a:r>
              <a:rPr lang="zh-CN" altLang="en-US" sz="1200" dirty="0" smtClean="0">
                <a:solidFill>
                  <a:schemeClr val="tx1"/>
                </a:solidFill>
                <a:highlight>
                  <a:srgbClr val="FF0000"/>
                </a:highlight>
                <a:latin typeface="微软雅黑 Light" panose="020B0502040204020203" pitchFamily="34" charset="-122"/>
                <a:ea typeface="微软雅黑 Light" panose="020B0502040204020203" pitchFamily="34" charset="-122"/>
                <a:sym typeface="+mn-ea"/>
              </a:rPr>
              <a:t>（过放）</a:t>
            </a:r>
            <a:r>
              <a:rPr lang="en-US" altLang="zh-CN" sz="1200" dirty="0" smtClean="0">
                <a:solidFill>
                  <a:schemeClr val="tx1"/>
                </a:solidFill>
                <a:highlight>
                  <a:srgbClr val="00FF00"/>
                </a:highlight>
                <a:latin typeface="微软雅黑 Light" panose="020B0502040204020203" pitchFamily="34" charset="-122"/>
                <a:ea typeface="微软雅黑 Light" panose="020B0502040204020203" pitchFamily="34" charset="-122"/>
                <a:sym typeface="+mn-ea"/>
              </a:rPr>
              <a:t>，其电池材料会与负极的集流体铜箔形成原电池，导致负极集流体铜箔溶解，形成析铜；析铜后金属枝晶会刺穿电池隔膜，电池内部正负极形成内短路，继续使用存在安全风险；</a:t>
            </a:r>
            <a:endParaRPr lang="en-US" altLang="zh-CN" sz="1200" dirty="0" smtClean="0">
              <a:solidFill>
                <a:schemeClr val="tx1"/>
              </a:solidFill>
              <a:highlight>
                <a:srgbClr val="00FF00"/>
              </a:highlight>
              <a:latin typeface="微软雅黑 Light" panose="020B0502040204020203" pitchFamily="34" charset="-122"/>
              <a:ea typeface="微软雅黑 Light" panose="020B0502040204020203" pitchFamily="34" charset="-122"/>
              <a:sym typeface="+mn-ea"/>
            </a:endParaRPr>
          </a:p>
          <a:p>
            <a:pPr lvl="0" algn="l">
              <a:buClrTx/>
              <a:buSzTx/>
              <a:buFont typeface="Wingdings" panose="05000000000000000000" charset="0"/>
            </a:pPr>
            <a:endParaRPr lang="en-US" altLang="zh-CN" sz="1200" dirty="0" smtClean="0">
              <a:solidFill>
                <a:schemeClr val="tx1"/>
              </a:solidFill>
              <a:highlight>
                <a:srgbClr val="00FF00"/>
              </a:highlight>
              <a:latin typeface="微软雅黑 Light" panose="020B0502040204020203" pitchFamily="34" charset="-122"/>
              <a:ea typeface="微软雅黑 Light" panose="020B0502040204020203" pitchFamily="34" charset="-122"/>
              <a:sym typeface="+mn-ea"/>
            </a:endParaRPr>
          </a:p>
          <a:p>
            <a:pPr lvl="0" algn="l">
              <a:buClrTx/>
              <a:buSzTx/>
              <a:buFont typeface="Wingdings" panose="05000000000000000000" charset="0"/>
            </a:pPr>
            <a:r>
              <a:rPr lang="en-US" altLang="zh-CN" sz="1200" dirty="0" smtClean="0">
                <a:solidFill>
                  <a:srgbClr val="FF0000"/>
                </a:solidFill>
                <a:latin typeface="微软雅黑 Light" panose="020B0502040204020203" pitchFamily="34" charset="-122"/>
                <a:ea typeface="微软雅黑 Light" panose="020B0502040204020203" pitchFamily="34" charset="-122"/>
                <a:sym typeface="+mn-ea"/>
              </a:rPr>
              <a:t>Q3</a:t>
            </a:r>
            <a:r>
              <a:rPr lang="zh-CN" altLang="en-US" sz="1200" dirty="0" smtClean="0">
                <a:solidFill>
                  <a:srgbClr val="FF0000"/>
                </a:solidFill>
                <a:latin typeface="微软雅黑 Light" panose="020B0502040204020203" pitchFamily="34" charset="-122"/>
                <a:ea typeface="微软雅黑 Light" panose="020B0502040204020203" pitchFamily="34" charset="-122"/>
                <a:sym typeface="+mn-ea"/>
              </a:rPr>
              <a:t>：电芯什么情况下会析锂？</a:t>
            </a:r>
            <a:endParaRPr lang="zh-CN" altLang="en-US" sz="1200" dirty="0" smtClean="0">
              <a:solidFill>
                <a:srgbClr val="FF0000"/>
              </a:solidFill>
              <a:latin typeface="微软雅黑 Light" panose="020B0502040204020203" pitchFamily="34" charset="-122"/>
              <a:ea typeface="微软雅黑 Light" panose="020B0502040204020203" pitchFamily="34" charset="-122"/>
              <a:sym typeface="+mn-ea"/>
            </a:endParaRPr>
          </a:p>
          <a:p>
            <a:pPr lvl="0" algn="l">
              <a:buClrTx/>
              <a:buSzTx/>
              <a:buFont typeface="Wingdings" panose="05000000000000000000" charset="0"/>
            </a:pPr>
            <a:r>
              <a:rPr lang="en-US" altLang="zh-CN" sz="1200" dirty="0" smtClean="0">
                <a:solidFill>
                  <a:schemeClr val="tx1"/>
                </a:solidFill>
                <a:highlight>
                  <a:srgbClr val="00FF00"/>
                </a:highlight>
                <a:latin typeface="微软雅黑 Light" panose="020B0502040204020203" pitchFamily="34" charset="-122"/>
                <a:ea typeface="微软雅黑 Light" panose="020B0502040204020203" pitchFamily="34" charset="-122"/>
                <a:sym typeface="+mn-ea"/>
              </a:rPr>
              <a:t>Li+过快的从正极脱嵌但无法等量的嵌入负极等异常发生时，无法嵌入负极的Li+只能在负极表面得电子，从而形成</a:t>
            </a:r>
            <a:r>
              <a:rPr lang="zh-CN" altLang="en-US" sz="1200" dirty="0" smtClean="0">
                <a:solidFill>
                  <a:schemeClr val="tx1"/>
                </a:solidFill>
                <a:highlight>
                  <a:srgbClr val="00FF00"/>
                </a:highlight>
                <a:latin typeface="微软雅黑 Light" panose="020B0502040204020203" pitchFamily="34" charset="-122"/>
                <a:ea typeface="微软雅黑 Light" panose="020B0502040204020203" pitchFamily="34" charset="-122"/>
                <a:sym typeface="+mn-ea"/>
              </a:rPr>
              <a:t>金属锂</a:t>
            </a:r>
            <a:r>
              <a:rPr lang="en-US" altLang="zh-CN" sz="1200" dirty="0" smtClean="0">
                <a:solidFill>
                  <a:schemeClr val="tx1"/>
                </a:solidFill>
                <a:highlight>
                  <a:srgbClr val="00FF00"/>
                </a:highlight>
                <a:latin typeface="微软雅黑 Light" panose="020B0502040204020203" pitchFamily="34" charset="-122"/>
                <a:ea typeface="微软雅黑 Light" panose="020B0502040204020203" pitchFamily="34" charset="-122"/>
                <a:sym typeface="+mn-ea"/>
              </a:rPr>
              <a:t>。</a:t>
            </a:r>
            <a:r>
              <a:rPr lang="zh-CN" altLang="en-US" sz="1200" dirty="0" smtClean="0">
                <a:solidFill>
                  <a:schemeClr val="tx1"/>
                </a:solidFill>
                <a:highlight>
                  <a:srgbClr val="FF0000"/>
                </a:highlight>
                <a:latin typeface="微软雅黑 Light" panose="020B0502040204020203" pitchFamily="34" charset="-122"/>
                <a:ea typeface="微软雅黑 Light" panose="020B0502040204020203" pitchFamily="34" charset="-122"/>
                <a:sym typeface="+mn-ea"/>
              </a:rPr>
              <a:t>低温充电、极速充电、过充下容易导致析锂。</a:t>
            </a:r>
            <a:endParaRPr lang="en-US" altLang="zh-CN" sz="1200" dirty="0" smtClean="0">
              <a:solidFill>
                <a:schemeClr val="tx1"/>
              </a:solidFill>
              <a:highlight>
                <a:srgbClr val="FF0000"/>
              </a:highlight>
              <a:latin typeface="微软雅黑 Light" panose="020B0502040204020203" pitchFamily="34" charset="-122"/>
              <a:ea typeface="微软雅黑 Light" panose="020B0502040204020203" pitchFamily="34" charset="-122"/>
              <a:sym typeface="+mn-ea"/>
            </a:endParaRPr>
          </a:p>
          <a:p>
            <a:pPr lvl="0" algn="l">
              <a:buClrTx/>
              <a:buSzTx/>
              <a:buFont typeface="Wingdings" panose="05000000000000000000" charset="0"/>
            </a:pPr>
            <a:endParaRPr lang="zh-CN" altLang="en-US" sz="1200" dirty="0" smtClean="0">
              <a:solidFill>
                <a:schemeClr val="tx1"/>
              </a:solidFill>
              <a:highlight>
                <a:srgbClr val="00FF00"/>
              </a:highlight>
              <a:latin typeface="微软雅黑 Light" panose="020B0502040204020203" pitchFamily="34" charset="-122"/>
              <a:ea typeface="微软雅黑 Light" panose="020B0502040204020203" pitchFamily="34" charset="-122"/>
              <a:sym typeface="+mn-ea"/>
            </a:endParaRPr>
          </a:p>
          <a:p>
            <a:pPr lvl="0" algn="l">
              <a:buClrTx/>
              <a:buSzTx/>
              <a:buFont typeface="Wingdings" panose="05000000000000000000" charset="0"/>
            </a:pPr>
            <a:endParaRPr lang="en-US" altLang="zh-CN" sz="1200" dirty="0" smtClean="0">
              <a:solidFill>
                <a:schemeClr val="tx1"/>
              </a:solidFill>
              <a:highlight>
                <a:srgbClr val="00FF00"/>
              </a:highlight>
              <a:latin typeface="微软雅黑 Light" panose="020B0502040204020203" pitchFamily="34" charset="-122"/>
              <a:ea typeface="微软雅黑 Light" panose="020B0502040204020203" pitchFamily="34" charset="-122"/>
              <a:sym typeface="+mn-ea"/>
            </a:endParaRPr>
          </a:p>
          <a:p>
            <a:pPr lvl="0" algn="l">
              <a:buClrTx/>
              <a:buSzTx/>
              <a:buFont typeface="Wingdings" panose="05000000000000000000" charset="0"/>
            </a:pPr>
            <a:endParaRPr lang="en-US" altLang="zh-CN" sz="1200" dirty="0" smtClean="0">
              <a:solidFill>
                <a:schemeClr val="tx1"/>
              </a:solidFill>
              <a:highlight>
                <a:srgbClr val="00FF00"/>
              </a:highlight>
              <a:latin typeface="微软雅黑 Light" panose="020B0502040204020203" pitchFamily="34" charset="-122"/>
              <a:ea typeface="微软雅黑 Light" panose="020B0502040204020203" pitchFamily="34" charset="-122"/>
              <a:sym typeface="+mn-ea"/>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7516495" cy="316865"/>
          </a:xfrm>
        </p:spPr>
        <p:txBody>
          <a:bodyPr/>
          <a:lstStyle/>
          <a:p>
            <a:pPr>
              <a:lnSpc>
                <a:spcPct val="100000"/>
              </a:lnSpc>
            </a:pPr>
            <a:r>
              <a:rPr dirty="0" smtClean="0"/>
              <a:t>电池的极化（欧姆极化、电化学极化、浓差</a:t>
            </a:r>
            <a:r>
              <a:rPr dirty="0" smtClean="0"/>
              <a:t>极化）、电池</a:t>
            </a:r>
            <a:r>
              <a:rPr dirty="0" smtClean="0"/>
              <a:t>内阻</a:t>
            </a:r>
            <a:endParaRPr dirty="0" smtClean="0"/>
          </a:p>
        </p:txBody>
      </p:sp>
      <p:sp>
        <p:nvSpPr>
          <p:cNvPr id="20" name="文本框 19"/>
          <p:cNvSpPr txBox="1"/>
          <p:nvPr/>
        </p:nvSpPr>
        <p:spPr>
          <a:xfrm>
            <a:off x="838200" y="981710"/>
            <a:ext cx="4895215" cy="3054985"/>
          </a:xfrm>
          <a:prstGeom prst="rect">
            <a:avLst/>
          </a:prstGeom>
          <a:noFill/>
        </p:spPr>
        <p:txBody>
          <a:bodyPr wrap="square" rtlCol="0">
            <a:noAutofit/>
          </a:bodyPr>
          <a:p>
            <a:pPr indent="0">
              <a:buClrTx/>
              <a:buSzTx/>
              <a:buFont typeface="Wingdings" panose="05000000000000000000" charset="0"/>
              <a:buNone/>
            </a:pPr>
            <a:r>
              <a:rPr lang="zh-CN" altLang="en-US" sz="1200" dirty="0" smtClean="0">
                <a:highlight>
                  <a:srgbClr val="00FF00"/>
                </a:highlight>
                <a:latin typeface="微软雅黑 Light" panose="020B0502040204020203" pitchFamily="34" charset="-122"/>
                <a:ea typeface="微软雅黑 Light" panose="020B0502040204020203" pitchFamily="34" charset="-122"/>
                <a:sym typeface="+mn-ea"/>
              </a:rPr>
              <a:t>欧姆极化：</a:t>
            </a:r>
            <a:endParaRPr lang="en-US" altLang="zh-CN" sz="1200" dirty="0" smtClean="0">
              <a:highlight>
                <a:srgbClr val="00FF00"/>
              </a:highlight>
              <a:latin typeface="微软雅黑 Light" panose="020B0502040204020203" pitchFamily="34" charset="-122"/>
              <a:ea typeface="微软雅黑 Light" panose="020B0502040204020203" pitchFamily="34" charset="-122"/>
              <a:sym typeface="+mn-ea"/>
            </a:endParaRPr>
          </a:p>
          <a:p>
            <a:pPr marL="171450" indent="-171450">
              <a:buClrTx/>
              <a:buSzTx/>
              <a:buFont typeface="Wingdings" panose="05000000000000000000" charset="0"/>
              <a:buChar char="p"/>
            </a:pPr>
            <a:r>
              <a:rPr lang="zh-CN" altLang="en-US" sz="1200" dirty="0" smtClean="0">
                <a:latin typeface="微软雅黑 Light" panose="020B0502040204020203" pitchFamily="34" charset="-122"/>
                <a:ea typeface="微软雅黑 Light" panose="020B0502040204020203" pitchFamily="34" charset="-122"/>
                <a:sym typeface="+mn-ea"/>
              </a:rPr>
              <a:t>电池的欧姆内阻由电极材料、电解液、隔膜电阻及各部分零件的</a:t>
            </a:r>
            <a:r>
              <a:rPr lang="zh-CN" altLang="en-US" sz="1200" dirty="0" smtClean="0">
                <a:latin typeface="微软雅黑 Light" panose="020B0502040204020203" pitchFamily="34" charset="-122"/>
                <a:ea typeface="微软雅黑 Light" panose="020B0502040204020203" pitchFamily="34" charset="-122"/>
                <a:sym typeface="+mn-ea"/>
              </a:rPr>
              <a:t>接触电阻</a:t>
            </a:r>
            <a:r>
              <a:rPr lang="zh-CN" altLang="en-US" sz="1200" dirty="0" smtClean="0">
                <a:latin typeface="微软雅黑 Light" panose="020B0502040204020203" pitchFamily="34" charset="-122"/>
                <a:ea typeface="微软雅黑 Light" panose="020B0502040204020203" pitchFamily="34" charset="-122"/>
                <a:sym typeface="+mn-ea"/>
              </a:rPr>
              <a:t>组成；</a:t>
            </a:r>
            <a:endParaRPr lang="zh-CN" altLang="en-US" sz="1200" dirty="0" smtClean="0">
              <a:latin typeface="微软雅黑 Light" panose="020B0502040204020203" pitchFamily="34" charset="-122"/>
              <a:ea typeface="微软雅黑 Light" panose="020B0502040204020203" pitchFamily="34" charset="-122"/>
              <a:sym typeface="+mn-ea"/>
            </a:endParaRPr>
          </a:p>
          <a:p>
            <a:pPr marL="171450" indent="-171450">
              <a:buClrTx/>
              <a:buSzTx/>
              <a:buFont typeface="Wingdings" panose="05000000000000000000" charset="0"/>
              <a:buChar char="p"/>
            </a:pPr>
            <a:r>
              <a:rPr lang="zh-CN" altLang="en-US" sz="1200" dirty="0" smtClean="0">
                <a:latin typeface="微软雅黑 Light" panose="020B0502040204020203" pitchFamily="34" charset="-122"/>
                <a:ea typeface="微软雅黑 Light" panose="020B0502040204020203" pitchFamily="34" charset="-122"/>
                <a:sym typeface="+mn-ea"/>
              </a:rPr>
              <a:t>瞬时</a:t>
            </a:r>
            <a:r>
              <a:rPr lang="zh-CN" altLang="en-US" sz="1200" dirty="0" smtClean="0">
                <a:latin typeface="微软雅黑 Light" panose="020B0502040204020203" pitchFamily="34" charset="-122"/>
                <a:ea typeface="微软雅黑 Light" panose="020B0502040204020203" pitchFamily="34" charset="-122"/>
                <a:sym typeface="+mn-ea"/>
              </a:rPr>
              <a:t>发生；</a:t>
            </a:r>
            <a:endParaRPr lang="zh-CN" altLang="en-US" sz="1200" dirty="0" smtClean="0">
              <a:latin typeface="微软雅黑 Light" panose="020B0502040204020203" pitchFamily="34" charset="-122"/>
              <a:ea typeface="微软雅黑 Light" panose="020B0502040204020203" pitchFamily="34" charset="-122"/>
              <a:sym typeface="+mn-ea"/>
            </a:endParaRPr>
          </a:p>
          <a:p>
            <a:pPr indent="0">
              <a:buClrTx/>
              <a:buSzTx/>
              <a:buFont typeface="Wingdings" panose="05000000000000000000" charset="0"/>
              <a:buNone/>
            </a:pPr>
            <a:endParaRPr lang="zh-CN" altLang="en-US" sz="1200" dirty="0" smtClean="0">
              <a:latin typeface="微软雅黑 Light" panose="020B0502040204020203" pitchFamily="34" charset="-122"/>
              <a:ea typeface="微软雅黑 Light" panose="020B0502040204020203" pitchFamily="34" charset="-122"/>
              <a:sym typeface="+mn-ea"/>
            </a:endParaRPr>
          </a:p>
          <a:p>
            <a:pPr indent="0">
              <a:buClrTx/>
              <a:buSzTx/>
              <a:buFont typeface="Wingdings" panose="05000000000000000000" charset="0"/>
              <a:buNone/>
            </a:pPr>
            <a:r>
              <a:rPr lang="zh-CN" altLang="en-US" sz="1200" dirty="0" smtClean="0">
                <a:highlight>
                  <a:srgbClr val="00FF00"/>
                </a:highlight>
                <a:latin typeface="微软雅黑 Light" panose="020B0502040204020203" pitchFamily="34" charset="-122"/>
                <a:ea typeface="微软雅黑 Light" panose="020B0502040204020203" pitchFamily="34" charset="-122"/>
                <a:sym typeface="+mn-ea"/>
              </a:rPr>
              <a:t>电化学</a:t>
            </a:r>
            <a:r>
              <a:rPr lang="zh-CN" altLang="en-US" sz="1200" dirty="0" smtClean="0">
                <a:highlight>
                  <a:srgbClr val="00FF00"/>
                </a:highlight>
                <a:latin typeface="微软雅黑 Light" panose="020B0502040204020203" pitchFamily="34" charset="-122"/>
                <a:ea typeface="微软雅黑 Light" panose="020B0502040204020203" pitchFamily="34" charset="-122"/>
                <a:sym typeface="+mn-ea"/>
              </a:rPr>
              <a:t>极化：</a:t>
            </a:r>
            <a:endParaRPr lang="zh-CN" altLang="en-US" sz="1200" dirty="0" smtClean="0">
              <a:highlight>
                <a:srgbClr val="00FF00"/>
              </a:highlight>
              <a:latin typeface="微软雅黑 Light" panose="020B0502040204020203" pitchFamily="34" charset="-122"/>
              <a:ea typeface="微软雅黑 Light" panose="020B0502040204020203" pitchFamily="34" charset="-122"/>
              <a:sym typeface="+mn-ea"/>
            </a:endParaRPr>
          </a:p>
          <a:p>
            <a:pPr marL="171450" indent="-171450">
              <a:buClrTx/>
              <a:buSzTx/>
              <a:buFont typeface="Wingdings" panose="05000000000000000000" charset="0"/>
              <a:buChar char="p"/>
            </a:pPr>
            <a:r>
              <a:rPr lang="zh-CN" altLang="en-US" sz="1200" dirty="0" smtClean="0">
                <a:latin typeface="微软雅黑 Light" panose="020B0502040204020203" pitchFamily="34" charset="-122"/>
                <a:ea typeface="微软雅黑 Light" panose="020B0502040204020203" pitchFamily="34" charset="-122"/>
                <a:sym typeface="+mn-ea"/>
              </a:rPr>
              <a:t>正负极上电化学反应速度小于电子运动速度而造成的</a:t>
            </a:r>
            <a:r>
              <a:rPr lang="zh-CN" altLang="en-US" sz="1200" dirty="0" smtClean="0">
                <a:latin typeface="微软雅黑 Light" panose="020B0502040204020203" pitchFamily="34" charset="-122"/>
                <a:ea typeface="微软雅黑 Light" panose="020B0502040204020203" pitchFamily="34" charset="-122"/>
                <a:sym typeface="+mn-ea"/>
              </a:rPr>
              <a:t>极化；</a:t>
            </a:r>
            <a:endParaRPr lang="zh-CN" altLang="en-US" sz="1200" dirty="0" smtClean="0">
              <a:latin typeface="微软雅黑 Light" panose="020B0502040204020203" pitchFamily="34" charset="-122"/>
              <a:ea typeface="微软雅黑 Light" panose="020B0502040204020203" pitchFamily="34" charset="-122"/>
              <a:sym typeface="+mn-ea"/>
            </a:endParaRPr>
          </a:p>
          <a:p>
            <a:pPr marL="171450" indent="-171450">
              <a:buClrTx/>
              <a:buSzTx/>
              <a:buFont typeface="Wingdings" panose="05000000000000000000" charset="0"/>
              <a:buChar char="p"/>
            </a:pPr>
            <a:r>
              <a:rPr lang="zh-CN" altLang="en-US" sz="1200" dirty="0" smtClean="0">
                <a:latin typeface="微软雅黑 Light" panose="020B0502040204020203" pitchFamily="34" charset="-122"/>
                <a:ea typeface="微软雅黑 Light" panose="020B0502040204020203" pitchFamily="34" charset="-122"/>
                <a:sym typeface="+mn-ea"/>
              </a:rPr>
              <a:t>一般认为是微秒</a:t>
            </a:r>
            <a:r>
              <a:rPr lang="zh-CN" altLang="en-US" sz="1200" dirty="0" smtClean="0">
                <a:latin typeface="微软雅黑 Light" panose="020B0502040204020203" pitchFamily="34" charset="-122"/>
                <a:ea typeface="微软雅黑 Light" panose="020B0502040204020203" pitchFamily="34" charset="-122"/>
                <a:sym typeface="+mn-ea"/>
              </a:rPr>
              <a:t>级；</a:t>
            </a:r>
            <a:endParaRPr lang="zh-CN" altLang="en-US" sz="1200" dirty="0" smtClean="0">
              <a:latin typeface="微软雅黑 Light" panose="020B0502040204020203" pitchFamily="34" charset="-122"/>
              <a:ea typeface="微软雅黑 Light" panose="020B0502040204020203" pitchFamily="34" charset="-122"/>
              <a:sym typeface="+mn-ea"/>
            </a:endParaRPr>
          </a:p>
          <a:p>
            <a:pPr marL="171450" indent="-171450">
              <a:buClrTx/>
              <a:buSzTx/>
              <a:buFont typeface="Wingdings" panose="05000000000000000000" charset="0"/>
              <a:buChar char="p"/>
            </a:pPr>
            <a:endParaRPr lang="zh-CN" altLang="en-US" sz="1200" dirty="0" smtClean="0">
              <a:latin typeface="微软雅黑 Light" panose="020B0502040204020203" pitchFamily="34" charset="-122"/>
              <a:ea typeface="微软雅黑 Light" panose="020B0502040204020203" pitchFamily="34" charset="-122"/>
              <a:sym typeface="+mn-ea"/>
            </a:endParaRPr>
          </a:p>
          <a:p>
            <a:pPr indent="0">
              <a:buClrTx/>
              <a:buSzTx/>
              <a:buFont typeface="Wingdings" panose="05000000000000000000" charset="0"/>
              <a:buNone/>
            </a:pPr>
            <a:r>
              <a:rPr lang="zh-CN" altLang="en-US" sz="1200" dirty="0" smtClean="0">
                <a:highlight>
                  <a:srgbClr val="00FF00"/>
                </a:highlight>
                <a:latin typeface="微软雅黑 Light" panose="020B0502040204020203" pitchFamily="34" charset="-122"/>
                <a:ea typeface="微软雅黑 Light" panose="020B0502040204020203" pitchFamily="34" charset="-122"/>
                <a:sym typeface="+mn-ea"/>
              </a:rPr>
              <a:t>浓差极化：</a:t>
            </a:r>
            <a:endParaRPr lang="zh-CN" altLang="en-US" sz="1200" dirty="0" smtClean="0">
              <a:highlight>
                <a:srgbClr val="00FF00"/>
              </a:highlight>
              <a:latin typeface="微软雅黑 Light" panose="020B0502040204020203" pitchFamily="34" charset="-122"/>
              <a:ea typeface="微软雅黑 Light" panose="020B0502040204020203" pitchFamily="34" charset="-122"/>
              <a:sym typeface="+mn-ea"/>
            </a:endParaRPr>
          </a:p>
          <a:p>
            <a:pPr marL="171450" indent="-171450">
              <a:buClrTx/>
              <a:buSzTx/>
              <a:buFont typeface="Wingdings" panose="05000000000000000000" charset="0"/>
              <a:buChar char="p"/>
            </a:pPr>
            <a:r>
              <a:rPr lang="zh-CN" altLang="en-US" sz="1200" dirty="0" smtClean="0">
                <a:latin typeface="微软雅黑 Light" panose="020B0502040204020203" pitchFamily="34" charset="-122"/>
                <a:ea typeface="微软雅黑 Light" panose="020B0502040204020203" pitchFamily="34" charset="-122"/>
                <a:sym typeface="+mn-ea"/>
              </a:rPr>
              <a:t>由于参与反应的锂离子在固相中的扩散速度小于电化学反应速度而造成的</a:t>
            </a:r>
            <a:r>
              <a:rPr lang="zh-CN" altLang="en-US" sz="1200" dirty="0" smtClean="0">
                <a:latin typeface="微软雅黑 Light" panose="020B0502040204020203" pitchFamily="34" charset="-122"/>
                <a:ea typeface="微软雅黑 Light" panose="020B0502040204020203" pitchFamily="34" charset="-122"/>
                <a:sym typeface="+mn-ea"/>
              </a:rPr>
              <a:t>极化。</a:t>
            </a:r>
            <a:endParaRPr lang="zh-CN" altLang="en-US" sz="1200" dirty="0" smtClean="0">
              <a:latin typeface="微软雅黑 Light" panose="020B0502040204020203" pitchFamily="34" charset="-122"/>
              <a:ea typeface="微软雅黑 Light" panose="020B0502040204020203" pitchFamily="34" charset="-122"/>
              <a:sym typeface="+mn-ea"/>
            </a:endParaRPr>
          </a:p>
          <a:p>
            <a:pPr marL="171450" indent="-171450">
              <a:buClrTx/>
              <a:buSzTx/>
              <a:buFont typeface="Wingdings" panose="05000000000000000000" charset="0"/>
              <a:buChar char="p"/>
            </a:pPr>
            <a:r>
              <a:rPr lang="zh-CN" altLang="en-US" sz="1200" dirty="0" smtClean="0">
                <a:latin typeface="微软雅黑 Light" panose="020B0502040204020203" pitchFamily="34" charset="-122"/>
                <a:ea typeface="微软雅黑 Light" panose="020B0502040204020203" pitchFamily="34" charset="-122"/>
                <a:sym typeface="+mn-ea"/>
              </a:rPr>
              <a:t>一般认为是秒级；</a:t>
            </a:r>
            <a:endParaRPr lang="zh-CN" altLang="en-US" sz="1200" dirty="0" smtClean="0">
              <a:latin typeface="微软雅黑 Light" panose="020B0502040204020203" pitchFamily="34" charset="-122"/>
              <a:ea typeface="微软雅黑 Light" panose="020B0502040204020203" pitchFamily="34" charset="-122"/>
              <a:sym typeface="+mn-ea"/>
            </a:endParaRPr>
          </a:p>
          <a:p>
            <a:pPr marL="171450" indent="-171450">
              <a:buClrTx/>
              <a:buSzTx/>
              <a:buFont typeface="Wingdings" panose="05000000000000000000" charset="0"/>
              <a:buChar char="p"/>
            </a:pPr>
            <a:endParaRPr lang="zh-CN" altLang="en-US" sz="1200" dirty="0" smtClean="0">
              <a:latin typeface="微软雅黑 Light" panose="020B0502040204020203" pitchFamily="34" charset="-122"/>
              <a:ea typeface="微软雅黑 Light" panose="020B0502040204020203" pitchFamily="34" charset="-122"/>
              <a:sym typeface="+mn-ea"/>
            </a:endParaRPr>
          </a:p>
          <a:p>
            <a:pPr indent="0">
              <a:buClrTx/>
              <a:buSzTx/>
              <a:buFont typeface="Wingdings" panose="05000000000000000000" charset="0"/>
              <a:buNone/>
            </a:pPr>
            <a:r>
              <a:rPr lang="zh-CN" altLang="en-US" sz="1200" dirty="0" smtClean="0">
                <a:highlight>
                  <a:srgbClr val="00FF00"/>
                </a:highlight>
                <a:latin typeface="微软雅黑 Light" panose="020B0502040204020203" pitchFamily="34" charset="-122"/>
                <a:ea typeface="微软雅黑 Light" panose="020B0502040204020203" pitchFamily="34" charset="-122"/>
                <a:sym typeface="+mn-ea"/>
              </a:rPr>
              <a:t>简单总结：电子运动速率</a:t>
            </a:r>
            <a:r>
              <a:rPr lang="en-US" altLang="zh-CN" sz="1200" dirty="0" smtClean="0">
                <a:highlight>
                  <a:srgbClr val="00FF00"/>
                </a:highlight>
                <a:latin typeface="微软雅黑 Light" panose="020B0502040204020203" pitchFamily="34" charset="-122"/>
                <a:ea typeface="微软雅黑 Light" panose="020B0502040204020203" pitchFamily="34" charset="-122"/>
                <a:sym typeface="+mn-ea"/>
              </a:rPr>
              <a:t>&gt;</a:t>
            </a:r>
            <a:r>
              <a:rPr lang="zh-CN" altLang="en-US" sz="1200" dirty="0" smtClean="0">
                <a:highlight>
                  <a:srgbClr val="00FF00"/>
                </a:highlight>
                <a:latin typeface="微软雅黑 Light" panose="020B0502040204020203" pitchFamily="34" charset="-122"/>
                <a:ea typeface="微软雅黑 Light" panose="020B0502040204020203" pitchFamily="34" charset="-122"/>
                <a:sym typeface="+mn-ea"/>
              </a:rPr>
              <a:t>化学反应速率</a:t>
            </a:r>
            <a:r>
              <a:rPr lang="en-US" altLang="zh-CN" sz="1200" dirty="0" smtClean="0">
                <a:highlight>
                  <a:srgbClr val="00FF00"/>
                </a:highlight>
                <a:latin typeface="微软雅黑 Light" panose="020B0502040204020203" pitchFamily="34" charset="-122"/>
                <a:ea typeface="微软雅黑 Light" panose="020B0502040204020203" pitchFamily="34" charset="-122"/>
                <a:sym typeface="+mn-ea"/>
              </a:rPr>
              <a:t>&gt;</a:t>
            </a:r>
            <a:r>
              <a:rPr lang="zh-CN" altLang="en-US" sz="1200" dirty="0" smtClean="0">
                <a:highlight>
                  <a:srgbClr val="00FF00"/>
                </a:highlight>
                <a:latin typeface="微软雅黑 Light" panose="020B0502040204020203" pitchFamily="34" charset="-122"/>
                <a:ea typeface="微软雅黑 Light" panose="020B0502040204020203" pitchFamily="34" charset="-122"/>
                <a:sym typeface="+mn-ea"/>
              </a:rPr>
              <a:t>锂离子扩散速率，速度不匹配引起的阻抗。</a:t>
            </a:r>
            <a:endParaRPr lang="zh-CN" altLang="en-US" sz="1200" dirty="0" smtClean="0">
              <a:highlight>
                <a:srgbClr val="00FF00"/>
              </a:highlight>
              <a:latin typeface="微软雅黑 Light" panose="020B0502040204020203" pitchFamily="34" charset="-122"/>
              <a:ea typeface="微软雅黑 Light" panose="020B0502040204020203" pitchFamily="34" charset="-122"/>
              <a:sym typeface="+mn-ea"/>
            </a:endParaRPr>
          </a:p>
          <a:p>
            <a:pPr marL="171450" indent="-171450">
              <a:buClrTx/>
              <a:buSzTx/>
              <a:buFont typeface="Wingdings" panose="05000000000000000000" charset="0"/>
              <a:buChar char="p"/>
            </a:pPr>
            <a:endParaRPr lang="zh-CN" altLang="en-US" sz="1200" dirty="0" smtClean="0">
              <a:highlight>
                <a:srgbClr val="00FF00"/>
              </a:highlight>
              <a:latin typeface="微软雅黑 Light" panose="020B0502040204020203" pitchFamily="34" charset="-122"/>
              <a:ea typeface="微软雅黑 Light" panose="020B0502040204020203" pitchFamily="34" charset="-122"/>
              <a:sym typeface="+mn-ea"/>
            </a:endParaRPr>
          </a:p>
        </p:txBody>
      </p:sp>
      <p:pic>
        <p:nvPicPr>
          <p:cNvPr id="2" name="图片 1"/>
          <p:cNvPicPr>
            <a:picLocks noChangeAspect="1"/>
          </p:cNvPicPr>
          <p:nvPr/>
        </p:nvPicPr>
        <p:blipFill>
          <a:blip r:embed="rId1"/>
          <a:stretch>
            <a:fillRect/>
          </a:stretch>
        </p:blipFill>
        <p:spPr>
          <a:xfrm>
            <a:off x="6815455" y="1196340"/>
            <a:ext cx="4718685" cy="2375535"/>
          </a:xfrm>
          <a:prstGeom prst="rect">
            <a:avLst/>
          </a:prstGeom>
        </p:spPr>
      </p:pic>
      <p:sp>
        <p:nvSpPr>
          <p:cNvPr id="3" name="文本框 2"/>
          <p:cNvSpPr txBox="1"/>
          <p:nvPr/>
        </p:nvSpPr>
        <p:spPr>
          <a:xfrm>
            <a:off x="838200" y="4220845"/>
            <a:ext cx="4895215" cy="1554480"/>
          </a:xfrm>
          <a:prstGeom prst="rect">
            <a:avLst/>
          </a:prstGeom>
          <a:noFill/>
        </p:spPr>
        <p:txBody>
          <a:bodyPr wrap="square" rtlCol="0">
            <a:noAutofit/>
          </a:bodyPr>
          <a:p>
            <a:pPr indent="0">
              <a:buClrTx/>
              <a:buSzTx/>
              <a:buFont typeface="Wingdings" panose="05000000000000000000" charset="0"/>
              <a:buNone/>
            </a:pPr>
            <a:r>
              <a:rPr lang="zh-CN" altLang="en-US" sz="1200" dirty="0" smtClean="0">
                <a:highlight>
                  <a:srgbClr val="00FF00"/>
                </a:highlight>
                <a:latin typeface="微软雅黑 Light" panose="020B0502040204020203" pitchFamily="34" charset="-122"/>
                <a:ea typeface="微软雅黑 Light" panose="020B0502040204020203" pitchFamily="34" charset="-122"/>
                <a:sym typeface="+mn-ea"/>
              </a:rPr>
              <a:t>电池内阻：（直流内阻和交流</a:t>
            </a:r>
            <a:r>
              <a:rPr lang="zh-CN" altLang="en-US" sz="1200" dirty="0" smtClean="0">
                <a:highlight>
                  <a:srgbClr val="00FF00"/>
                </a:highlight>
                <a:latin typeface="微软雅黑 Light" panose="020B0502040204020203" pitchFamily="34" charset="-122"/>
                <a:ea typeface="微软雅黑 Light" panose="020B0502040204020203" pitchFamily="34" charset="-122"/>
                <a:sym typeface="+mn-ea"/>
              </a:rPr>
              <a:t>内阻）</a:t>
            </a:r>
            <a:endParaRPr lang="en-US" altLang="zh-CN" sz="1200" dirty="0" smtClean="0">
              <a:highlight>
                <a:srgbClr val="00FF00"/>
              </a:highlight>
              <a:latin typeface="微软雅黑 Light" panose="020B0502040204020203" pitchFamily="34" charset="-122"/>
              <a:ea typeface="微软雅黑 Light" panose="020B0502040204020203" pitchFamily="34" charset="-122"/>
              <a:sym typeface="+mn-ea"/>
            </a:endParaRPr>
          </a:p>
          <a:p>
            <a:pPr indent="0">
              <a:buClrTx/>
              <a:buSzTx/>
              <a:buFont typeface="Wingdings" panose="05000000000000000000" charset="0"/>
              <a:buNone/>
            </a:pPr>
            <a:endParaRPr lang="zh-CN" altLang="en-US" sz="1200" dirty="0" smtClean="0">
              <a:latin typeface="微软雅黑 Light" panose="020B0502040204020203" pitchFamily="34" charset="-122"/>
              <a:ea typeface="微软雅黑 Light" panose="020B0502040204020203" pitchFamily="34" charset="-122"/>
              <a:sym typeface="+mn-ea"/>
            </a:endParaRPr>
          </a:p>
          <a:p>
            <a:pPr marL="171450" indent="-171450">
              <a:buClrTx/>
              <a:buSzTx/>
              <a:buFont typeface="Wingdings" panose="05000000000000000000" charset="0"/>
              <a:buChar char="p"/>
            </a:pPr>
            <a:endParaRPr lang="zh-CN" altLang="en-US" sz="1200" dirty="0" smtClean="0">
              <a:highlight>
                <a:srgbClr val="00FF00"/>
              </a:highlight>
              <a:latin typeface="微软雅黑 Light" panose="020B0502040204020203" pitchFamily="34" charset="-122"/>
              <a:ea typeface="微软雅黑 Light" panose="020B0502040204020203" pitchFamily="34" charset="-122"/>
              <a:sym typeface="+mn-ea"/>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7516495" cy="316865"/>
          </a:xfrm>
        </p:spPr>
        <p:txBody>
          <a:bodyPr/>
          <a:lstStyle/>
          <a:p>
            <a:pPr>
              <a:lnSpc>
                <a:spcPct val="100000"/>
              </a:lnSpc>
            </a:pPr>
            <a:r>
              <a:rPr dirty="0" smtClean="0"/>
              <a:t>不同锂电池</a:t>
            </a:r>
            <a:r>
              <a:rPr dirty="0" smtClean="0"/>
              <a:t>类型</a:t>
            </a:r>
            <a:endParaRPr dirty="0" smtClean="0"/>
          </a:p>
        </p:txBody>
      </p:sp>
      <p:graphicFrame>
        <p:nvGraphicFramePr>
          <p:cNvPr id="22" name="表格 21"/>
          <p:cNvGraphicFramePr/>
          <p:nvPr/>
        </p:nvGraphicFramePr>
        <p:xfrm>
          <a:off x="1198880" y="909955"/>
          <a:ext cx="8054340" cy="2590800"/>
        </p:xfrm>
        <a:graphic>
          <a:graphicData uri="http://schemas.openxmlformats.org/drawingml/2006/table">
            <a:tbl>
              <a:tblPr firstRow="1" bandRow="1">
                <a:tableStyleId>{5C22544A-7EE6-4342-B048-85BDC9FD1C3A}</a:tableStyleId>
              </a:tblPr>
              <a:tblGrid>
                <a:gridCol w="1511300"/>
                <a:gridCol w="969645"/>
                <a:gridCol w="2216150"/>
                <a:gridCol w="3357245"/>
              </a:tblGrid>
              <a:tr h="168275">
                <a:tc>
                  <a:txBody>
                    <a:bodyPr/>
                    <a:p>
                      <a:pPr algn="ctr">
                        <a:buNone/>
                      </a:pPr>
                      <a:r>
                        <a:rPr lang="zh-CN" altLang="en-US" sz="1400" b="1">
                          <a:solidFill>
                            <a:schemeClr val="tx1"/>
                          </a:solidFill>
                          <a:latin typeface="微软雅黑 Light" panose="020B0502040204020203" pitchFamily="34" charset="-122"/>
                          <a:ea typeface="微软雅黑 Light" panose="020B0502040204020203" pitchFamily="34" charset="-122"/>
                        </a:rPr>
                        <a:t>锂离子电池种类</a:t>
                      </a:r>
                      <a:endParaRPr lang="zh-CN" altLang="en-US" sz="1400" b="1">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ctr">
                        <a:buNone/>
                      </a:pPr>
                      <a:r>
                        <a:rPr lang="zh-CN" altLang="en-US" sz="1400" b="1">
                          <a:solidFill>
                            <a:schemeClr val="tx1"/>
                          </a:solidFill>
                          <a:latin typeface="微软雅黑 Light" panose="020B0502040204020203" pitchFamily="34" charset="-122"/>
                          <a:ea typeface="微软雅黑 Light" panose="020B0502040204020203" pitchFamily="34" charset="-122"/>
                        </a:rPr>
                        <a:t>电压</a:t>
                      </a:r>
                      <a:endParaRPr lang="zh-CN" altLang="en-US" sz="1400" b="1">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ctr">
                        <a:buNone/>
                      </a:pPr>
                      <a:r>
                        <a:rPr lang="zh-CN" altLang="en-US" sz="1400" b="1">
                          <a:solidFill>
                            <a:schemeClr val="tx1"/>
                          </a:solidFill>
                          <a:latin typeface="微软雅黑 Light" panose="020B0502040204020203" pitchFamily="34" charset="-122"/>
                          <a:ea typeface="微软雅黑 Light" panose="020B0502040204020203" pitchFamily="34" charset="-122"/>
                        </a:rPr>
                        <a:t>可放电次数</a:t>
                      </a:r>
                      <a:endParaRPr lang="zh-CN" altLang="en-US" sz="1400" b="1">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ctr">
                        <a:buNone/>
                      </a:pPr>
                      <a:r>
                        <a:rPr lang="zh-CN" altLang="en-US" sz="1400" b="1">
                          <a:solidFill>
                            <a:schemeClr val="tx1"/>
                          </a:solidFill>
                          <a:latin typeface="微软雅黑 Light" panose="020B0502040204020203" pitchFamily="34" charset="-122"/>
                          <a:ea typeface="微软雅黑 Light" panose="020B0502040204020203" pitchFamily="34" charset="-122"/>
                        </a:rPr>
                        <a:t>优缺点</a:t>
                      </a:r>
                      <a:endParaRPr lang="zh-CN" altLang="en-US" sz="1400" b="1">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r h="247015">
                <a:tc>
                  <a:txBody>
                    <a:bodyPr/>
                    <a:p>
                      <a:pPr algn="ctr">
                        <a:buNone/>
                      </a:pPr>
                      <a:r>
                        <a:rPr lang="zh-CN" altLang="en-US" sz="1400" b="0">
                          <a:solidFill>
                            <a:schemeClr val="tx1"/>
                          </a:solidFill>
                          <a:latin typeface="微软雅黑 Light" panose="020B0502040204020203" pitchFamily="34" charset="-122"/>
                          <a:ea typeface="微软雅黑 Light" panose="020B0502040204020203" pitchFamily="34" charset="-122"/>
                          <a:cs typeface="微软雅黑 Light" panose="020B0502040204020203" pitchFamily="34" charset="-122"/>
                        </a:rPr>
                        <a:t>钴系</a:t>
                      </a:r>
                      <a:endParaRPr lang="zh-CN" altLang="en-US" sz="1400" b="0">
                        <a:solidFill>
                          <a:schemeClr val="tx1"/>
                        </a:solidFill>
                        <a:latin typeface="微软雅黑 Light" panose="020B0502040204020203" pitchFamily="34" charset="-122"/>
                        <a:ea typeface="微软雅黑 Light" panose="020B0502040204020203" pitchFamily="34" charset="-122"/>
                        <a:cs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ctr">
                        <a:buNone/>
                      </a:pPr>
                      <a:r>
                        <a:rPr lang="en-US" altLang="zh-CN" sz="1400" b="0">
                          <a:solidFill>
                            <a:schemeClr val="tx1"/>
                          </a:solidFill>
                          <a:latin typeface="微软雅黑 Light" panose="020B0502040204020203" pitchFamily="34" charset="-122"/>
                          <a:ea typeface="微软雅黑 Light" panose="020B0502040204020203" pitchFamily="34" charset="-122"/>
                        </a:rPr>
                        <a:t>3.7V</a:t>
                      </a:r>
                      <a:endParaRPr lang="en-US" altLang="zh-CN" sz="1400" b="0">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ctr">
                        <a:buNone/>
                      </a:pPr>
                      <a:r>
                        <a:rPr lang="en-US" altLang="zh-CN" sz="1400" b="0">
                          <a:solidFill>
                            <a:schemeClr val="tx1"/>
                          </a:solidFill>
                          <a:latin typeface="微软雅黑 Light" panose="020B0502040204020203" pitchFamily="34" charset="-122"/>
                          <a:ea typeface="微软雅黑 Light" panose="020B0502040204020203" pitchFamily="34" charset="-122"/>
                        </a:rPr>
                        <a:t>500-1000</a:t>
                      </a:r>
                      <a:endParaRPr lang="en-US" altLang="zh-CN" sz="1400" b="0">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marL="285750" indent="-285750" algn="l">
                        <a:buFont typeface="Wingdings" panose="05000000000000000000" charset="0"/>
                        <a:buChar char="p"/>
                      </a:pPr>
                      <a:r>
                        <a:rPr lang="zh-CN" altLang="en-US" sz="1400" b="0">
                          <a:solidFill>
                            <a:schemeClr val="tx1"/>
                          </a:solidFill>
                          <a:latin typeface="微软雅黑 Light" panose="020B0502040204020203" pitchFamily="34" charset="-122"/>
                          <a:ea typeface="微软雅黑 Light" panose="020B0502040204020203" pitchFamily="34" charset="-122"/>
                        </a:rPr>
                        <a:t>得到广泛普及成为锂离子的标准电池；</a:t>
                      </a:r>
                      <a:endParaRPr lang="zh-CN" altLang="en-US" sz="1400" b="0">
                        <a:solidFill>
                          <a:schemeClr val="tx1"/>
                        </a:solidFill>
                        <a:latin typeface="微软雅黑 Light" panose="020B0502040204020203" pitchFamily="34" charset="-122"/>
                        <a:ea typeface="微软雅黑 Light" panose="020B0502040204020203" pitchFamily="34" charset="-122"/>
                      </a:endParaRPr>
                    </a:p>
                    <a:p>
                      <a:pPr marL="285750" indent="-285750" algn="l">
                        <a:buFont typeface="Wingdings" panose="05000000000000000000" charset="0"/>
                        <a:buChar char="p"/>
                      </a:pPr>
                      <a:r>
                        <a:rPr lang="zh-CN" altLang="en-US" sz="1400" b="0">
                          <a:solidFill>
                            <a:schemeClr val="tx1"/>
                          </a:solidFill>
                          <a:latin typeface="微软雅黑 Light" panose="020B0502040204020203" pitchFamily="34" charset="-122"/>
                          <a:ea typeface="微软雅黑 Light" panose="020B0502040204020203" pitchFamily="34" charset="-122"/>
                        </a:rPr>
                        <a:t>昂贵，未被用于车载用途；</a:t>
                      </a:r>
                      <a:endParaRPr lang="zh-CN" altLang="en-US" sz="1400" b="0">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r h="285750">
                <a:tc>
                  <a:txBody>
                    <a:bodyPr/>
                    <a:p>
                      <a:pPr algn="ctr">
                        <a:buNone/>
                      </a:pPr>
                      <a:r>
                        <a:rPr lang="zh-CN" altLang="en-US" sz="1400" b="0">
                          <a:solidFill>
                            <a:schemeClr val="tx1"/>
                          </a:solidFill>
                          <a:latin typeface="微软雅黑 Light" panose="020B0502040204020203" pitchFamily="34" charset="-122"/>
                          <a:ea typeface="微软雅黑 Light" panose="020B0502040204020203" pitchFamily="34" charset="-122"/>
                        </a:rPr>
                        <a:t>锰系</a:t>
                      </a:r>
                      <a:endParaRPr lang="zh-CN" altLang="en-US" sz="1400" b="0">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ctr">
                        <a:buNone/>
                      </a:pPr>
                      <a:r>
                        <a:rPr lang="en-US" altLang="zh-CN" sz="1400" b="0">
                          <a:solidFill>
                            <a:schemeClr val="tx1"/>
                          </a:solidFill>
                          <a:latin typeface="微软雅黑 Light" panose="020B0502040204020203" pitchFamily="34" charset="-122"/>
                          <a:ea typeface="微软雅黑 Light" panose="020B0502040204020203" pitchFamily="34" charset="-122"/>
                        </a:rPr>
                        <a:t>3.7V</a:t>
                      </a:r>
                      <a:endParaRPr lang="en-US" altLang="zh-CN" sz="1400" b="0">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ctr">
                        <a:buNone/>
                      </a:pPr>
                      <a:r>
                        <a:rPr lang="en-US" altLang="zh-CN" sz="1400" b="0">
                          <a:solidFill>
                            <a:schemeClr val="tx1"/>
                          </a:solidFill>
                          <a:latin typeface="微软雅黑 Light" panose="020B0502040204020203" pitchFamily="34" charset="-122"/>
                          <a:ea typeface="微软雅黑 Light" panose="020B0502040204020203" pitchFamily="34" charset="-122"/>
                        </a:rPr>
                        <a:t>300-700</a:t>
                      </a:r>
                      <a:endParaRPr lang="en-US" altLang="zh-CN" sz="1400" b="0">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marL="285750" indent="-285750" algn="l">
                        <a:buFont typeface="Wingdings" panose="05000000000000000000" charset="0"/>
                        <a:buChar char="p"/>
                      </a:pPr>
                      <a:r>
                        <a:rPr lang="zh-CN" altLang="en-US" sz="1400" b="0">
                          <a:solidFill>
                            <a:schemeClr val="tx1"/>
                          </a:solidFill>
                          <a:latin typeface="微软雅黑 Light" panose="020B0502040204020203" pitchFamily="34" charset="-122"/>
                          <a:ea typeface="微软雅黑 Light" panose="020B0502040204020203" pitchFamily="34" charset="-122"/>
                        </a:rPr>
                        <a:t>安全性</a:t>
                      </a:r>
                      <a:r>
                        <a:rPr lang="zh-CN" altLang="en-US" sz="1400" b="0">
                          <a:solidFill>
                            <a:schemeClr val="tx1"/>
                          </a:solidFill>
                          <a:latin typeface="微软雅黑 Light" panose="020B0502040204020203" pitchFamily="34" charset="-122"/>
                          <a:ea typeface="微软雅黑 Light" panose="020B0502040204020203" pitchFamily="34" charset="-122"/>
                        </a:rPr>
                        <a:t>高；</a:t>
                      </a:r>
                      <a:endParaRPr lang="zh-CN" altLang="en-US" sz="1400" b="0">
                        <a:solidFill>
                          <a:schemeClr val="tx1"/>
                        </a:solidFill>
                        <a:latin typeface="微软雅黑 Light" panose="020B0502040204020203" pitchFamily="34" charset="-122"/>
                        <a:ea typeface="微软雅黑 Light" panose="020B0502040204020203" pitchFamily="34" charset="-122"/>
                      </a:endParaRPr>
                    </a:p>
                    <a:p>
                      <a:pPr marL="285750" indent="-285750" algn="l">
                        <a:buFont typeface="Wingdings" panose="05000000000000000000" charset="0"/>
                        <a:buChar char="p"/>
                      </a:pPr>
                      <a:r>
                        <a:rPr lang="zh-CN" altLang="en-US" sz="1400" b="0">
                          <a:solidFill>
                            <a:schemeClr val="tx1"/>
                          </a:solidFill>
                          <a:latin typeface="微软雅黑 Light" panose="020B0502040204020203" pitchFamily="34" charset="-122"/>
                          <a:ea typeface="微软雅黑 Light" panose="020B0502040204020203" pitchFamily="34" charset="-122"/>
                        </a:rPr>
                        <a:t>能快速充电，快速</a:t>
                      </a:r>
                      <a:r>
                        <a:rPr lang="zh-CN" altLang="en-US" sz="1400" b="0">
                          <a:solidFill>
                            <a:schemeClr val="tx1"/>
                          </a:solidFill>
                          <a:latin typeface="微软雅黑 Light" panose="020B0502040204020203" pitchFamily="34" charset="-122"/>
                          <a:ea typeface="微软雅黑 Light" panose="020B0502040204020203" pitchFamily="34" charset="-122"/>
                        </a:rPr>
                        <a:t>放电；</a:t>
                      </a:r>
                      <a:endParaRPr lang="zh-CN" altLang="en-US" sz="1400" b="0">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r h="615950">
                <a:tc>
                  <a:txBody>
                    <a:bodyPr/>
                    <a:p>
                      <a:pPr algn="ctr">
                        <a:buNone/>
                      </a:pPr>
                      <a:r>
                        <a:rPr lang="zh-CN" altLang="en-US" sz="1400" b="0">
                          <a:solidFill>
                            <a:schemeClr val="tx1"/>
                          </a:solidFill>
                          <a:latin typeface="微软雅黑 Light" panose="020B0502040204020203" pitchFamily="34" charset="-122"/>
                          <a:ea typeface="微软雅黑 Light" panose="020B0502040204020203" pitchFamily="34" charset="-122"/>
                        </a:rPr>
                        <a:t>磷酸铁系</a:t>
                      </a:r>
                      <a:endParaRPr lang="zh-CN" altLang="en-US" sz="1400" b="0">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rgbClr val="FFFF00"/>
                    </a:solidFill>
                  </a:tcPr>
                </a:tc>
                <a:tc>
                  <a:txBody>
                    <a:bodyPr/>
                    <a:p>
                      <a:pPr algn="ctr">
                        <a:buNone/>
                      </a:pPr>
                      <a:r>
                        <a:rPr lang="en-US" altLang="zh-CN" sz="1400" b="0">
                          <a:solidFill>
                            <a:schemeClr val="tx1"/>
                          </a:solidFill>
                          <a:latin typeface="微软雅黑 Light" panose="020B0502040204020203" pitchFamily="34" charset="-122"/>
                          <a:ea typeface="微软雅黑 Light" panose="020B0502040204020203" pitchFamily="34" charset="-122"/>
                        </a:rPr>
                        <a:t>3.2V</a:t>
                      </a:r>
                      <a:endParaRPr lang="en-US" altLang="zh-CN" sz="1400" b="0">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rgbClr val="FFFF00"/>
                    </a:solidFill>
                  </a:tcPr>
                </a:tc>
                <a:tc>
                  <a:txBody>
                    <a:bodyPr/>
                    <a:p>
                      <a:pPr algn="ctr">
                        <a:buNone/>
                      </a:pPr>
                      <a:r>
                        <a:rPr lang="en-US" altLang="zh-CN" sz="1400" b="0">
                          <a:solidFill>
                            <a:schemeClr val="tx1"/>
                          </a:solidFill>
                          <a:latin typeface="微软雅黑 Light" panose="020B0502040204020203" pitchFamily="34" charset="-122"/>
                          <a:ea typeface="微软雅黑 Light" panose="020B0502040204020203" pitchFamily="34" charset="-122"/>
                          <a:sym typeface="+mn-ea"/>
                        </a:rPr>
                        <a:t>1000-2000</a:t>
                      </a:r>
                      <a:endParaRPr lang="en-US" altLang="zh-CN" sz="1400" b="0">
                        <a:solidFill>
                          <a:schemeClr val="tx1"/>
                        </a:solidFill>
                        <a:latin typeface="微软雅黑 Light" panose="020B0502040204020203" pitchFamily="34" charset="-122"/>
                        <a:ea typeface="微软雅黑 Light" panose="020B0502040204020203" pitchFamily="34" charset="-122"/>
                        <a:sym typeface="+mn-ea"/>
                      </a:endParaRPr>
                    </a:p>
                    <a:p>
                      <a:pPr algn="ctr">
                        <a:buNone/>
                      </a:pPr>
                      <a:r>
                        <a:rPr lang="en-US" altLang="zh-CN" sz="1400" b="0">
                          <a:solidFill>
                            <a:srgbClr val="FF0000"/>
                          </a:solidFill>
                          <a:latin typeface="微软雅黑 Light" panose="020B0502040204020203" pitchFamily="34" charset="-122"/>
                          <a:ea typeface="微软雅黑 Light" panose="020B0502040204020203" pitchFamily="34" charset="-122"/>
                          <a:sym typeface="+mn-ea"/>
                        </a:rPr>
                        <a:t>p.s. </a:t>
                      </a:r>
                      <a:r>
                        <a:rPr lang="zh-CN" altLang="en-US" sz="1400" b="0">
                          <a:solidFill>
                            <a:srgbClr val="FF0000"/>
                          </a:solidFill>
                          <a:latin typeface="微软雅黑 Light" panose="020B0502040204020203" pitchFamily="34" charset="-122"/>
                          <a:ea typeface="微软雅黑 Light" panose="020B0502040204020203" pitchFamily="34" charset="-122"/>
                          <a:sym typeface="+mn-ea"/>
                        </a:rPr>
                        <a:t>明显不符合目前现状</a:t>
                      </a:r>
                      <a:endParaRPr lang="zh-CN" altLang="en-US" sz="1400" b="0">
                        <a:solidFill>
                          <a:srgbClr val="FF0000"/>
                        </a:solidFill>
                        <a:latin typeface="微软雅黑 Light" panose="020B0502040204020203" pitchFamily="34" charset="-122"/>
                        <a:ea typeface="微软雅黑 Light" panose="020B0502040204020203" pitchFamily="34" charset="-122"/>
                        <a:sym typeface="+mn-ea"/>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rgbClr val="FFFF00"/>
                    </a:solidFill>
                  </a:tcPr>
                </a:tc>
                <a:tc>
                  <a:txBody>
                    <a:bodyPr/>
                    <a:p>
                      <a:pPr marL="285750" indent="-285750" algn="l">
                        <a:buFont typeface="Wingdings" panose="05000000000000000000" charset="0"/>
                        <a:buChar char="p"/>
                      </a:pPr>
                      <a:r>
                        <a:rPr lang="zh-CN" altLang="en-US" sz="1400" b="0">
                          <a:solidFill>
                            <a:schemeClr val="tx1"/>
                          </a:solidFill>
                          <a:latin typeface="微软雅黑 Light" panose="020B0502040204020203" pitchFamily="34" charset="-122"/>
                          <a:ea typeface="微软雅黑 Light" panose="020B0502040204020203" pitchFamily="34" charset="-122"/>
                        </a:rPr>
                        <a:t>廉价；</a:t>
                      </a:r>
                      <a:endParaRPr lang="zh-CN" altLang="en-US" sz="1400" b="0">
                        <a:solidFill>
                          <a:schemeClr val="tx1"/>
                        </a:solidFill>
                        <a:latin typeface="微软雅黑 Light" panose="020B0502040204020203" pitchFamily="34" charset="-122"/>
                        <a:ea typeface="微软雅黑 Light" panose="020B0502040204020203" pitchFamily="34" charset="-122"/>
                      </a:endParaRPr>
                    </a:p>
                    <a:p>
                      <a:pPr marL="285750" indent="-285750" algn="l">
                        <a:buFont typeface="Wingdings" panose="05000000000000000000" charset="0"/>
                        <a:buChar char="p"/>
                      </a:pPr>
                      <a:r>
                        <a:rPr lang="zh-CN" altLang="en-US" sz="1400" b="0">
                          <a:solidFill>
                            <a:schemeClr val="tx1"/>
                          </a:solidFill>
                          <a:latin typeface="微软雅黑 Light" panose="020B0502040204020203" pitchFamily="34" charset="-122"/>
                          <a:ea typeface="微软雅黑 Light" panose="020B0502040204020203" pitchFamily="34" charset="-122"/>
                        </a:rPr>
                        <a:t>循环寿命（因充放电而老化）长、日历寿命（搁置而</a:t>
                      </a:r>
                      <a:r>
                        <a:rPr lang="zh-CN" altLang="en-US" sz="1400" b="0">
                          <a:solidFill>
                            <a:schemeClr val="tx1"/>
                          </a:solidFill>
                          <a:latin typeface="微软雅黑 Light" panose="020B0502040204020203" pitchFamily="34" charset="-122"/>
                          <a:ea typeface="微软雅黑 Light" panose="020B0502040204020203" pitchFamily="34" charset="-122"/>
                        </a:rPr>
                        <a:t>老化）</a:t>
                      </a:r>
                      <a:r>
                        <a:rPr lang="zh-CN" altLang="en-US" sz="1400" b="0">
                          <a:solidFill>
                            <a:schemeClr val="tx1"/>
                          </a:solidFill>
                          <a:latin typeface="微软雅黑 Light" panose="020B0502040204020203" pitchFamily="34" charset="-122"/>
                          <a:ea typeface="微软雅黑 Light" panose="020B0502040204020203" pitchFamily="34" charset="-122"/>
                        </a:rPr>
                        <a:t>长；</a:t>
                      </a:r>
                      <a:endParaRPr lang="zh-CN" altLang="en-US" sz="1400" b="0">
                        <a:solidFill>
                          <a:schemeClr val="tx1"/>
                        </a:solidFill>
                        <a:latin typeface="微软雅黑 Light" panose="020B0502040204020203" pitchFamily="34" charset="-122"/>
                        <a:ea typeface="微软雅黑 Light" panose="020B0502040204020203" pitchFamily="34" charset="-122"/>
                      </a:endParaRPr>
                    </a:p>
                    <a:p>
                      <a:pPr marL="285750" indent="-285750" algn="l">
                        <a:buFont typeface="Wingdings" panose="05000000000000000000" charset="0"/>
                        <a:buChar char="p"/>
                      </a:pPr>
                      <a:r>
                        <a:rPr lang="zh-CN" altLang="en-US" sz="1400" b="0">
                          <a:solidFill>
                            <a:schemeClr val="tx1"/>
                          </a:solidFill>
                          <a:latin typeface="微软雅黑 Light" panose="020B0502040204020203" pitchFamily="34" charset="-122"/>
                          <a:ea typeface="微软雅黑 Light" panose="020B0502040204020203" pitchFamily="34" charset="-122"/>
                        </a:rPr>
                        <a:t>电压比其他锂离子电池</a:t>
                      </a:r>
                      <a:r>
                        <a:rPr lang="zh-CN" altLang="en-US" sz="1400" b="0">
                          <a:solidFill>
                            <a:schemeClr val="tx1"/>
                          </a:solidFill>
                          <a:latin typeface="微软雅黑 Light" panose="020B0502040204020203" pitchFamily="34" charset="-122"/>
                          <a:ea typeface="微软雅黑 Light" panose="020B0502040204020203" pitchFamily="34" charset="-122"/>
                        </a:rPr>
                        <a:t>低；</a:t>
                      </a:r>
                      <a:endParaRPr lang="zh-CN" altLang="en-US" sz="1400" b="0">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rgbClr val="FFFF00"/>
                    </a:solidFill>
                  </a:tcPr>
                </a:tc>
              </a:tr>
              <a:tr h="0">
                <a:tc>
                  <a:txBody>
                    <a:bodyPr/>
                    <a:p>
                      <a:pPr algn="ctr">
                        <a:buNone/>
                      </a:pPr>
                      <a:r>
                        <a:rPr lang="zh-CN" altLang="en-US" sz="1400" b="0">
                          <a:solidFill>
                            <a:schemeClr val="tx1"/>
                          </a:solidFill>
                          <a:latin typeface="微软雅黑 Light" panose="020B0502040204020203" pitchFamily="34" charset="-122"/>
                          <a:ea typeface="微软雅黑 Light" panose="020B0502040204020203" pitchFamily="34" charset="-122"/>
                        </a:rPr>
                        <a:t>三元系</a:t>
                      </a:r>
                      <a:endParaRPr lang="zh-CN" altLang="en-US" sz="1400" b="0">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ctr">
                        <a:buNone/>
                      </a:pPr>
                      <a:r>
                        <a:rPr lang="en-US" altLang="zh-CN" sz="1400" b="0">
                          <a:solidFill>
                            <a:schemeClr val="tx1"/>
                          </a:solidFill>
                          <a:latin typeface="微软雅黑 Light" panose="020B0502040204020203" pitchFamily="34" charset="-122"/>
                          <a:ea typeface="微软雅黑 Light" panose="020B0502040204020203" pitchFamily="34" charset="-122"/>
                        </a:rPr>
                        <a:t>3.6V</a:t>
                      </a:r>
                      <a:endParaRPr lang="en-US" altLang="zh-CN" sz="1400" b="0">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ctr">
                        <a:buNone/>
                      </a:pPr>
                      <a:r>
                        <a:rPr lang="en-US" altLang="zh-CN" sz="1400" b="0">
                          <a:solidFill>
                            <a:schemeClr val="tx1"/>
                          </a:solidFill>
                          <a:latin typeface="微软雅黑 Light" panose="020B0502040204020203" pitchFamily="34" charset="-122"/>
                          <a:ea typeface="微软雅黑 Light" panose="020B0502040204020203" pitchFamily="34" charset="-122"/>
                        </a:rPr>
                        <a:t>1000-2000</a:t>
                      </a:r>
                      <a:endParaRPr lang="en-US" altLang="zh-CN" sz="1400" b="0">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marL="285750" indent="-285750" algn="l">
                        <a:buFont typeface="Wingdings" panose="05000000000000000000" charset="0"/>
                        <a:buChar char="p"/>
                      </a:pPr>
                      <a:r>
                        <a:rPr lang="zh-CN" altLang="en-US" sz="1400" b="0">
                          <a:solidFill>
                            <a:schemeClr val="tx1"/>
                          </a:solidFill>
                          <a:latin typeface="微软雅黑 Light" panose="020B0502040204020203" pitchFamily="34" charset="-122"/>
                          <a:ea typeface="微软雅黑 Light" panose="020B0502040204020203" pitchFamily="34" charset="-122"/>
                        </a:rPr>
                        <a:t>电压还算高，循环寿命长；</a:t>
                      </a:r>
                      <a:endParaRPr lang="zh-CN" altLang="en-US" sz="1400" b="0">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bl>
          </a:graphicData>
        </a:graphic>
      </p:graphicFrame>
      <p:sp>
        <p:nvSpPr>
          <p:cNvPr id="23" name="文本框 22"/>
          <p:cNvSpPr txBox="1"/>
          <p:nvPr/>
        </p:nvSpPr>
        <p:spPr>
          <a:xfrm>
            <a:off x="1198880" y="5732145"/>
            <a:ext cx="8054340" cy="678815"/>
          </a:xfrm>
          <a:prstGeom prst="rect">
            <a:avLst/>
          </a:prstGeom>
          <a:noFill/>
        </p:spPr>
        <p:txBody>
          <a:bodyPr wrap="square" rtlCol="0" anchor="t">
            <a:noAutofit/>
          </a:bodyPr>
          <a:p>
            <a:pPr lvl="0" algn="l">
              <a:buClrTx/>
              <a:buSzTx/>
              <a:buFont typeface="Wingdings" panose="05000000000000000000" charset="0"/>
            </a:pPr>
            <a:r>
              <a:rPr lang="zh-CN" altLang="en-US" sz="1200" b="1" dirty="0" smtClean="0">
                <a:latin typeface="微软雅黑 Light" panose="020B0502040204020203" pitchFamily="34" charset="-122"/>
                <a:ea typeface="微软雅黑 Light" panose="020B0502040204020203" pitchFamily="34" charset="-122"/>
                <a:sym typeface="+mn-ea"/>
              </a:rPr>
              <a:t>参考：</a:t>
            </a:r>
            <a:endParaRPr lang="zh-CN" altLang="en-US" sz="1200" b="1" dirty="0" smtClean="0">
              <a:latin typeface="微软雅黑 Light" panose="020B0502040204020203" pitchFamily="34" charset="-122"/>
              <a:ea typeface="微软雅黑 Light" panose="020B0502040204020203" pitchFamily="34" charset="-122"/>
              <a:sym typeface="+mn-ea"/>
            </a:endParaRPr>
          </a:p>
          <a:p>
            <a:pPr lvl="0" algn="l">
              <a:buClrTx/>
              <a:buSzTx/>
              <a:buFont typeface="Wingdings" panose="05000000000000000000" charset="0"/>
            </a:pPr>
            <a:r>
              <a:rPr lang="en-US" altLang="zh-CN" sz="1200" dirty="0" smtClean="0">
                <a:latin typeface="微软雅黑 Light" panose="020B0502040204020203" pitchFamily="34" charset="-122"/>
                <a:ea typeface="微软雅黑 Light" panose="020B0502040204020203" pitchFamily="34" charset="-122"/>
                <a:sym typeface="+mn-ea"/>
              </a:rPr>
              <a:t>[1] </a:t>
            </a:r>
            <a:r>
              <a:rPr lang="zh-CN" altLang="en-US" sz="1200" dirty="0" smtClean="0">
                <a:latin typeface="微软雅黑 Light" panose="020B0502040204020203" pitchFamily="34" charset="-122"/>
                <a:ea typeface="微软雅黑 Light" panose="020B0502040204020203" pitchFamily="34" charset="-122"/>
                <a:sym typeface="+mn-ea"/>
              </a:rPr>
              <a:t>https://article.murata.com/zh-cn/article/basic-lithium-ion-battery-1</a:t>
            </a:r>
            <a:endParaRPr lang="zh-CN" altLang="en-US" sz="1200" dirty="0" smtClean="0">
              <a:latin typeface="微软雅黑 Light" panose="020B0502040204020203" pitchFamily="34" charset="-122"/>
              <a:ea typeface="微软雅黑 Light" panose="020B0502040204020203" pitchFamily="34" charset="-122"/>
              <a:sym typeface="+mn-ea"/>
            </a:endParaRPr>
          </a:p>
          <a:p>
            <a:pPr lvl="0" algn="l">
              <a:buClrTx/>
              <a:buSzTx/>
              <a:buFont typeface="Wingdings" panose="05000000000000000000" charset="0"/>
            </a:pPr>
            <a:r>
              <a:rPr lang="en-US" altLang="zh-CN" sz="1200" dirty="0" smtClean="0">
                <a:latin typeface="微软雅黑 Light" panose="020B0502040204020203" pitchFamily="34" charset="-122"/>
                <a:ea typeface="微软雅黑 Light" panose="020B0502040204020203" pitchFamily="34" charset="-122"/>
                <a:sym typeface="+mn-ea"/>
              </a:rPr>
              <a:t>[2] </a:t>
            </a:r>
            <a:r>
              <a:rPr lang="zh-CN" altLang="en-US" sz="1200" dirty="0" smtClean="0">
                <a:latin typeface="微软雅黑 Light" panose="020B0502040204020203" pitchFamily="34" charset="-122"/>
                <a:ea typeface="微软雅黑 Light" panose="020B0502040204020203" pitchFamily="34" charset="-122"/>
                <a:sym typeface="+mn-ea"/>
              </a:rPr>
              <a:t>https://en.wikipedia.org/wiki/Lithium-ion_battery</a:t>
            </a:r>
            <a:endParaRPr lang="zh-CN" altLang="en-US" sz="1200" dirty="0" smtClean="0">
              <a:latin typeface="微软雅黑 Light" panose="020B0502040204020203" pitchFamily="34" charset="-122"/>
              <a:ea typeface="微软雅黑 Light" panose="020B0502040204020203" pitchFamily="34" charset="-122"/>
              <a:sym typeface="+mn-ea"/>
            </a:endParaRPr>
          </a:p>
        </p:txBody>
      </p:sp>
      <p:graphicFrame>
        <p:nvGraphicFramePr>
          <p:cNvPr id="24" name="表格 23"/>
          <p:cNvGraphicFramePr/>
          <p:nvPr/>
        </p:nvGraphicFramePr>
        <p:xfrm>
          <a:off x="1198880" y="3789045"/>
          <a:ext cx="8054340" cy="1600200"/>
        </p:xfrm>
        <a:graphic>
          <a:graphicData uri="http://schemas.openxmlformats.org/drawingml/2006/table">
            <a:tbl>
              <a:tblPr firstRow="1" bandRow="1">
                <a:tableStyleId>{5C22544A-7EE6-4342-B048-85BDC9FD1C3A}</a:tableStyleId>
              </a:tblPr>
              <a:tblGrid>
                <a:gridCol w="1511935"/>
                <a:gridCol w="6542405"/>
              </a:tblGrid>
              <a:tr h="381000">
                <a:tc>
                  <a:txBody>
                    <a:bodyPr/>
                    <a:p>
                      <a:pPr algn="ctr">
                        <a:buNone/>
                      </a:pPr>
                      <a:r>
                        <a:rPr lang="zh-CN" altLang="en-US" sz="1400" b="1">
                          <a:solidFill>
                            <a:schemeClr val="tx1"/>
                          </a:solidFill>
                          <a:latin typeface="微软雅黑 Light" panose="020B0502040204020203" pitchFamily="34" charset="-122"/>
                          <a:ea typeface="微软雅黑 Light" panose="020B0502040204020203" pitchFamily="34" charset="-122"/>
                        </a:rPr>
                        <a:t>形态</a:t>
                      </a:r>
                      <a:endParaRPr lang="zh-CN" altLang="en-US" sz="1400" b="1">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ctr">
                        <a:buNone/>
                      </a:pPr>
                      <a:r>
                        <a:rPr lang="zh-CN" altLang="en-US" sz="1400" b="1">
                          <a:solidFill>
                            <a:schemeClr val="tx1"/>
                          </a:solidFill>
                          <a:latin typeface="微软雅黑 Light" panose="020B0502040204020203" pitchFamily="34" charset="-122"/>
                          <a:ea typeface="微软雅黑 Light" panose="020B0502040204020203" pitchFamily="34" charset="-122"/>
                        </a:rPr>
                        <a:t>介绍</a:t>
                      </a:r>
                      <a:endParaRPr lang="zh-CN" altLang="en-US" sz="1400" b="1">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r h="304800">
                <a:tc>
                  <a:txBody>
                    <a:bodyPr/>
                    <a:p>
                      <a:pPr algn="ctr">
                        <a:buNone/>
                      </a:pPr>
                      <a:r>
                        <a:rPr lang="zh-CN" altLang="en-US" sz="1400" b="0">
                          <a:solidFill>
                            <a:schemeClr val="tx1"/>
                          </a:solidFill>
                          <a:latin typeface="微软雅黑 Light" panose="020B0502040204020203" pitchFamily="34" charset="-122"/>
                          <a:ea typeface="微软雅黑 Light" panose="020B0502040204020203" pitchFamily="34" charset="-122"/>
                          <a:cs typeface="微软雅黑 Light" panose="020B0502040204020203" pitchFamily="34" charset="-122"/>
                        </a:rPr>
                        <a:t>圆柱</a:t>
                      </a:r>
                      <a:endParaRPr lang="zh-CN" altLang="en-US" sz="1400" b="0">
                        <a:solidFill>
                          <a:schemeClr val="tx1"/>
                        </a:solidFill>
                        <a:latin typeface="微软雅黑 Light" panose="020B0502040204020203" pitchFamily="34" charset="-122"/>
                        <a:ea typeface="微软雅黑 Light" panose="020B0502040204020203" pitchFamily="34" charset="-122"/>
                        <a:cs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l">
                        <a:buNone/>
                      </a:pPr>
                      <a:r>
                        <a:rPr lang="en-US" altLang="zh-CN" sz="1400" b="0">
                          <a:solidFill>
                            <a:schemeClr val="tx1"/>
                          </a:solidFill>
                          <a:latin typeface="微软雅黑 Light" panose="020B0502040204020203" pitchFamily="34" charset="-122"/>
                          <a:ea typeface="微软雅黑 Light" panose="020B0502040204020203" pitchFamily="34" charset="-122"/>
                        </a:rPr>
                        <a:t>4680</a:t>
                      </a:r>
                      <a:endParaRPr lang="en-US" altLang="zh-CN" sz="1400" b="0">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r h="237490">
                <a:tc>
                  <a:txBody>
                    <a:bodyPr/>
                    <a:p>
                      <a:pPr algn="ctr">
                        <a:buNone/>
                      </a:pPr>
                      <a:r>
                        <a:rPr lang="zh-CN" altLang="en-US" sz="1400" b="0">
                          <a:solidFill>
                            <a:schemeClr val="tx1"/>
                          </a:solidFill>
                          <a:latin typeface="微软雅黑 Light" panose="020B0502040204020203" pitchFamily="34" charset="-122"/>
                          <a:ea typeface="微软雅黑 Light" panose="020B0502040204020203" pitchFamily="34" charset="-122"/>
                        </a:rPr>
                        <a:t>软包</a:t>
                      </a:r>
                      <a:endParaRPr lang="zh-CN" altLang="en-US" sz="1400" b="0">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ctr">
                        <a:buNone/>
                      </a:pPr>
                      <a:endParaRPr lang="en-US" altLang="zh-CN" sz="1400" b="0">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r h="0">
                <a:tc>
                  <a:txBody>
                    <a:bodyPr/>
                    <a:p>
                      <a:pPr algn="ctr">
                        <a:buNone/>
                      </a:pPr>
                      <a:r>
                        <a:rPr lang="zh-CN" altLang="en-US" sz="1400" b="0">
                          <a:solidFill>
                            <a:schemeClr val="tx1"/>
                          </a:solidFill>
                          <a:latin typeface="微软雅黑 Light" panose="020B0502040204020203" pitchFamily="34" charset="-122"/>
                          <a:ea typeface="微软雅黑 Light" panose="020B0502040204020203" pitchFamily="34" charset="-122"/>
                        </a:rPr>
                        <a:t>方壳</a:t>
                      </a:r>
                      <a:endParaRPr lang="zh-CN" altLang="en-US" sz="1400" b="0">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ctr">
                        <a:buNone/>
                      </a:pPr>
                      <a:endParaRPr lang="en-US" altLang="zh-CN" sz="1400" b="0">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bl>
          </a:graphicData>
        </a:graphic>
      </p:graphicFrame>
      <p:sp>
        <p:nvSpPr>
          <p:cNvPr id="10" name="文本框 9"/>
          <p:cNvSpPr txBox="1"/>
          <p:nvPr/>
        </p:nvSpPr>
        <p:spPr>
          <a:xfrm>
            <a:off x="252730" y="909955"/>
            <a:ext cx="818515" cy="309245"/>
          </a:xfrm>
          <a:prstGeom prst="rect">
            <a:avLst/>
          </a:prstGeom>
          <a:noFill/>
        </p:spPr>
        <p:txBody>
          <a:bodyPr wrap="square" rtlCol="0">
            <a:noAutofit/>
          </a:bodyPr>
          <a:p>
            <a:pPr lvl="0" algn="l">
              <a:buClrTx/>
              <a:buSzTx/>
              <a:buFont typeface="Wingdings" panose="05000000000000000000" charset="0"/>
            </a:pPr>
            <a:r>
              <a:rPr lang="zh-CN" altLang="en-US" sz="1200" b="1" dirty="0" smtClean="0">
                <a:solidFill>
                  <a:schemeClr val="tx1"/>
                </a:solidFill>
                <a:highlight>
                  <a:srgbClr val="FFFF00"/>
                </a:highlight>
                <a:latin typeface="微软雅黑 Light" panose="020B0502040204020203" pitchFamily="34" charset="-122"/>
                <a:ea typeface="微软雅黑 Light" panose="020B0502040204020203" pitchFamily="34" charset="-122"/>
                <a:sym typeface="+mn-ea"/>
              </a:rPr>
              <a:t>材料分类</a:t>
            </a:r>
            <a:endParaRPr lang="zh-CN" altLang="en-US" sz="1200" b="1" dirty="0" smtClean="0">
              <a:solidFill>
                <a:schemeClr val="tx1"/>
              </a:solidFill>
              <a:highlight>
                <a:srgbClr val="FFFF00"/>
              </a:highlight>
              <a:latin typeface="微软雅黑 Light" panose="020B0502040204020203" pitchFamily="34" charset="-122"/>
              <a:ea typeface="微软雅黑 Light" panose="020B0502040204020203" pitchFamily="34" charset="-122"/>
              <a:sym typeface="+mn-ea"/>
            </a:endParaRPr>
          </a:p>
        </p:txBody>
      </p:sp>
      <p:sp>
        <p:nvSpPr>
          <p:cNvPr id="2" name="文本框 1"/>
          <p:cNvSpPr txBox="1"/>
          <p:nvPr/>
        </p:nvSpPr>
        <p:spPr>
          <a:xfrm>
            <a:off x="252730" y="3789045"/>
            <a:ext cx="818515" cy="309245"/>
          </a:xfrm>
          <a:prstGeom prst="rect">
            <a:avLst/>
          </a:prstGeom>
          <a:noFill/>
        </p:spPr>
        <p:txBody>
          <a:bodyPr wrap="square" rtlCol="0">
            <a:noAutofit/>
          </a:bodyPr>
          <a:p>
            <a:pPr lvl="0" algn="l">
              <a:buClrTx/>
              <a:buSzTx/>
              <a:buFont typeface="Wingdings" panose="05000000000000000000" charset="0"/>
            </a:pPr>
            <a:r>
              <a:rPr lang="zh-CN" altLang="en-US" sz="1200" b="1" dirty="0" smtClean="0">
                <a:solidFill>
                  <a:schemeClr val="tx1"/>
                </a:solidFill>
                <a:highlight>
                  <a:srgbClr val="FFFF00"/>
                </a:highlight>
                <a:latin typeface="微软雅黑 Light" panose="020B0502040204020203" pitchFamily="34" charset="-122"/>
                <a:ea typeface="微软雅黑 Light" panose="020B0502040204020203" pitchFamily="34" charset="-122"/>
                <a:sym typeface="+mn-ea"/>
              </a:rPr>
              <a:t>形态分类</a:t>
            </a:r>
            <a:endParaRPr lang="zh-CN" altLang="en-US" sz="1200" b="1" dirty="0" smtClean="0">
              <a:solidFill>
                <a:schemeClr val="tx1"/>
              </a:solidFill>
              <a:highlight>
                <a:srgbClr val="FFFF00"/>
              </a:highlight>
              <a:latin typeface="微软雅黑 Light" panose="020B0502040204020203" pitchFamily="34" charset="-122"/>
              <a:ea typeface="微软雅黑 Light" panose="020B0502040204020203" pitchFamily="34" charset="-122"/>
              <a:sym typeface="+mn-ea"/>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7516495" cy="316865"/>
          </a:xfrm>
        </p:spPr>
        <p:txBody>
          <a:bodyPr/>
          <a:lstStyle/>
          <a:p>
            <a:pPr>
              <a:lnSpc>
                <a:spcPct val="100000"/>
              </a:lnSpc>
            </a:pPr>
            <a:r>
              <a:rPr dirty="0" smtClean="0"/>
              <a:t>充放电特性</a:t>
            </a:r>
            <a:r>
              <a:rPr dirty="0" smtClean="0"/>
              <a:t>曲线</a:t>
            </a:r>
            <a:endParaRPr dirty="0" smtClean="0"/>
          </a:p>
        </p:txBody>
      </p:sp>
      <p:pic>
        <p:nvPicPr>
          <p:cNvPr id="2" name="图片 1"/>
          <p:cNvPicPr>
            <a:picLocks noChangeAspect="1"/>
          </p:cNvPicPr>
          <p:nvPr/>
        </p:nvPicPr>
        <p:blipFill>
          <a:blip r:embed="rId1"/>
          <a:stretch>
            <a:fillRect/>
          </a:stretch>
        </p:blipFill>
        <p:spPr>
          <a:xfrm>
            <a:off x="1125220" y="2491105"/>
            <a:ext cx="4850130" cy="2921000"/>
          </a:xfrm>
          <a:prstGeom prst="rect">
            <a:avLst/>
          </a:prstGeom>
        </p:spPr>
      </p:pic>
      <p:pic>
        <p:nvPicPr>
          <p:cNvPr id="3" name="图片 2"/>
          <p:cNvPicPr>
            <a:picLocks noChangeAspect="1"/>
          </p:cNvPicPr>
          <p:nvPr/>
        </p:nvPicPr>
        <p:blipFill>
          <a:blip r:embed="rId2"/>
          <a:stretch>
            <a:fillRect/>
          </a:stretch>
        </p:blipFill>
        <p:spPr>
          <a:xfrm>
            <a:off x="6309360" y="2491105"/>
            <a:ext cx="4804410" cy="2918460"/>
          </a:xfrm>
          <a:prstGeom prst="rect">
            <a:avLst/>
          </a:prstGeom>
        </p:spPr>
      </p:pic>
      <p:sp>
        <p:nvSpPr>
          <p:cNvPr id="4" name="文本框 3"/>
          <p:cNvSpPr txBox="1"/>
          <p:nvPr/>
        </p:nvSpPr>
        <p:spPr>
          <a:xfrm>
            <a:off x="622300" y="921385"/>
            <a:ext cx="10796905" cy="1358265"/>
          </a:xfrm>
          <a:prstGeom prst="rect">
            <a:avLst/>
          </a:prstGeom>
          <a:noFill/>
        </p:spPr>
        <p:txBody>
          <a:bodyPr wrap="square" rtlCol="0">
            <a:noAutofit/>
          </a:bodyPr>
          <a:p>
            <a:pPr lvl="0" algn="l">
              <a:lnSpc>
                <a:spcPct val="150000"/>
              </a:lnSpc>
              <a:buClrTx/>
              <a:buSzTx/>
              <a:buFont typeface="Wingdings" panose="05000000000000000000" charset="0"/>
            </a:pPr>
            <a:r>
              <a:rPr lang="zh-CN" altLang="en-US" sz="1400" dirty="0" smtClean="0">
                <a:highlight>
                  <a:srgbClr val="FFFF00"/>
                </a:highlight>
                <a:latin typeface="微软雅黑 Light" panose="020B0502040204020203" pitchFamily="34" charset="-122"/>
                <a:ea typeface="微软雅黑 Light" panose="020B0502040204020203" pitchFamily="34" charset="-122"/>
                <a:sym typeface="+mn-ea"/>
              </a:rPr>
              <a:t>充电测试：</a:t>
            </a:r>
            <a:r>
              <a:rPr lang="zh-CN" altLang="en-US" sz="1400" dirty="0" smtClean="0">
                <a:highlight>
                  <a:srgbClr val="000000">
                    <a:alpha val="0"/>
                  </a:srgbClr>
                </a:highlight>
                <a:latin typeface="微软雅黑 Light" panose="020B0502040204020203" pitchFamily="34" charset="-122"/>
                <a:ea typeface="微软雅黑 Light" panose="020B0502040204020203" pitchFamily="34" charset="-122"/>
                <a:sym typeface="+mn-ea"/>
              </a:rPr>
              <a:t>(1) 25℃</a:t>
            </a:r>
            <a:r>
              <a:rPr lang="zh-CN" altLang="en-US" sz="1400" dirty="0" smtClean="0">
                <a:highlight>
                  <a:srgbClr val="000000">
                    <a:alpha val="0"/>
                  </a:srgbClr>
                </a:highlight>
                <a:latin typeface="微软雅黑 Light" panose="020B0502040204020203" pitchFamily="34" charset="-122"/>
                <a:ea typeface="微软雅黑 Light" panose="020B0502040204020203" pitchFamily="34" charset="-122"/>
                <a:sym typeface="+mn-ea"/>
              </a:rPr>
              <a:t>静置30</a:t>
            </a:r>
            <a:r>
              <a:rPr lang="zh-CN" altLang="en-US" sz="1400" dirty="0" smtClean="0">
                <a:highlight>
                  <a:srgbClr val="000000">
                    <a:alpha val="0"/>
                  </a:srgbClr>
                </a:highlight>
                <a:latin typeface="微软雅黑 Light" panose="020B0502040204020203" pitchFamily="34" charset="-122"/>
                <a:ea typeface="微软雅黑 Light" panose="020B0502040204020203" pitchFamily="34" charset="-122"/>
                <a:sym typeface="+mn-ea"/>
              </a:rPr>
              <a:t>分钟; (2) n*P</a:t>
            </a:r>
            <a:r>
              <a:rPr lang="zh-CN" altLang="en-US" sz="1400" dirty="0" smtClean="0">
                <a:highlight>
                  <a:srgbClr val="000000">
                    <a:alpha val="0"/>
                  </a:srgbClr>
                </a:highlight>
                <a:latin typeface="微软雅黑 Light" panose="020B0502040204020203" pitchFamily="34" charset="-122"/>
                <a:ea typeface="微软雅黑 Light" panose="020B0502040204020203" pitchFamily="34" charset="-122"/>
                <a:sym typeface="+mn-ea"/>
              </a:rPr>
              <a:t>恒功率充电至3.65V(n=0.5,1); (3) </a:t>
            </a:r>
            <a:r>
              <a:rPr lang="zh-CN" altLang="en-US" sz="1400" dirty="0" smtClean="0">
                <a:highlight>
                  <a:srgbClr val="000000">
                    <a:alpha val="0"/>
                  </a:srgbClr>
                </a:highlight>
                <a:latin typeface="微软雅黑 Light" panose="020B0502040204020203" pitchFamily="34" charset="-122"/>
                <a:ea typeface="微软雅黑 Light" panose="020B0502040204020203" pitchFamily="34" charset="-122"/>
                <a:sym typeface="+mn-ea"/>
              </a:rPr>
              <a:t>静置5</a:t>
            </a:r>
            <a:r>
              <a:rPr lang="zh-CN" altLang="en-US" sz="1400" dirty="0" smtClean="0">
                <a:highlight>
                  <a:srgbClr val="000000">
                    <a:alpha val="0"/>
                  </a:srgbClr>
                </a:highlight>
                <a:latin typeface="微软雅黑 Light" panose="020B0502040204020203" pitchFamily="34" charset="-122"/>
                <a:ea typeface="微软雅黑 Light" panose="020B0502040204020203" pitchFamily="34" charset="-122"/>
                <a:sym typeface="+mn-ea"/>
              </a:rPr>
              <a:t>分钟; (4) 0.5P</a:t>
            </a:r>
            <a:r>
              <a:rPr lang="zh-CN" altLang="en-US" sz="1400" dirty="0" smtClean="0">
                <a:highlight>
                  <a:srgbClr val="000000">
                    <a:alpha val="0"/>
                  </a:srgbClr>
                </a:highlight>
                <a:latin typeface="微软雅黑 Light" panose="020B0502040204020203" pitchFamily="34" charset="-122"/>
                <a:ea typeface="微软雅黑 Light" panose="020B0502040204020203" pitchFamily="34" charset="-122"/>
                <a:sym typeface="+mn-ea"/>
              </a:rPr>
              <a:t>恒功率放电至2.5V;</a:t>
            </a:r>
            <a:r>
              <a:rPr lang="en-US" altLang="zh-CN" sz="1400" dirty="0" smtClean="0">
                <a:highlight>
                  <a:srgbClr val="000000">
                    <a:alpha val="0"/>
                  </a:srgbClr>
                </a:highlight>
                <a:latin typeface="微软雅黑 Light" panose="020B0502040204020203" pitchFamily="34" charset="-122"/>
                <a:ea typeface="微软雅黑 Light" panose="020B0502040204020203" pitchFamily="34" charset="-122"/>
                <a:sym typeface="+mn-ea"/>
              </a:rPr>
              <a:t> </a:t>
            </a:r>
            <a:r>
              <a:rPr lang="zh-CN" altLang="en-US" sz="1400" dirty="0" smtClean="0">
                <a:highlight>
                  <a:srgbClr val="000000">
                    <a:alpha val="0"/>
                  </a:srgbClr>
                </a:highlight>
                <a:latin typeface="微软雅黑 Light" panose="020B0502040204020203" pitchFamily="34" charset="-122"/>
                <a:ea typeface="微软雅黑 Light" panose="020B0502040204020203" pitchFamily="34" charset="-122"/>
                <a:sym typeface="+mn-ea"/>
              </a:rPr>
              <a:t>(5) </a:t>
            </a:r>
            <a:r>
              <a:rPr lang="zh-CN" altLang="en-US" sz="1400" dirty="0" smtClean="0">
                <a:highlight>
                  <a:srgbClr val="000000">
                    <a:alpha val="0"/>
                  </a:srgbClr>
                </a:highlight>
                <a:latin typeface="微软雅黑 Light" panose="020B0502040204020203" pitchFamily="34" charset="-122"/>
                <a:ea typeface="微软雅黑 Light" panose="020B0502040204020203" pitchFamily="34" charset="-122"/>
                <a:sym typeface="+mn-ea"/>
              </a:rPr>
              <a:t>静置</a:t>
            </a:r>
            <a:r>
              <a:rPr lang="zh-CN" altLang="en-US" sz="1400" dirty="0" smtClean="0">
                <a:highlight>
                  <a:srgbClr val="000000">
                    <a:alpha val="0"/>
                  </a:srgbClr>
                </a:highlight>
                <a:latin typeface="微软雅黑 Light" panose="020B0502040204020203" pitchFamily="34" charset="-122"/>
                <a:ea typeface="微软雅黑 Light" panose="020B0502040204020203" pitchFamily="34" charset="-122"/>
                <a:sym typeface="+mn-ea"/>
              </a:rPr>
              <a:t>5</a:t>
            </a:r>
            <a:r>
              <a:rPr lang="zh-CN" altLang="en-US" sz="1400" dirty="0" smtClean="0">
                <a:highlight>
                  <a:srgbClr val="000000">
                    <a:alpha val="0"/>
                  </a:srgbClr>
                </a:highlight>
                <a:latin typeface="微软雅黑 Light" panose="020B0502040204020203" pitchFamily="34" charset="-122"/>
                <a:ea typeface="微软雅黑 Light" panose="020B0502040204020203" pitchFamily="34" charset="-122"/>
                <a:sym typeface="+mn-ea"/>
              </a:rPr>
              <a:t>分钟</a:t>
            </a:r>
            <a:r>
              <a:rPr lang="zh-CN" altLang="en-US" sz="1400" dirty="0" smtClean="0">
                <a:highlight>
                  <a:srgbClr val="000000">
                    <a:alpha val="0"/>
                  </a:srgbClr>
                </a:highlight>
                <a:latin typeface="微软雅黑 Light" panose="020B0502040204020203" pitchFamily="34" charset="-122"/>
                <a:ea typeface="微软雅黑 Light" panose="020B0502040204020203" pitchFamily="34" charset="-122"/>
                <a:sym typeface="+mn-ea"/>
              </a:rPr>
              <a:t>; (6) </a:t>
            </a:r>
            <a:r>
              <a:rPr lang="zh-CN" altLang="en-US" sz="1400" dirty="0" smtClean="0">
                <a:highlight>
                  <a:srgbClr val="000000">
                    <a:alpha val="0"/>
                  </a:srgbClr>
                </a:highlight>
                <a:latin typeface="微软雅黑 Light" panose="020B0502040204020203" pitchFamily="34" charset="-122"/>
                <a:ea typeface="微软雅黑 Light" panose="020B0502040204020203" pitchFamily="34" charset="-122"/>
                <a:sym typeface="+mn-ea"/>
              </a:rPr>
              <a:t>重复步骤</a:t>
            </a:r>
            <a:r>
              <a:rPr lang="zh-CN" altLang="en-US" sz="1400" dirty="0" smtClean="0">
                <a:highlight>
                  <a:srgbClr val="000000">
                    <a:alpha val="0"/>
                  </a:srgbClr>
                </a:highlight>
                <a:latin typeface="微软雅黑 Light" panose="020B0502040204020203" pitchFamily="34" charset="-122"/>
                <a:ea typeface="微软雅黑 Light" panose="020B0502040204020203" pitchFamily="34" charset="-122"/>
                <a:sym typeface="+mn-ea"/>
              </a:rPr>
              <a:t>2</a:t>
            </a:r>
            <a:r>
              <a:rPr lang="zh-CN" altLang="en-US" sz="1400" dirty="0" smtClean="0">
                <a:highlight>
                  <a:srgbClr val="000000">
                    <a:alpha val="0"/>
                  </a:srgbClr>
                </a:highlight>
                <a:latin typeface="微软雅黑 Light" panose="020B0502040204020203" pitchFamily="34" charset="-122"/>
                <a:ea typeface="微软雅黑 Light" panose="020B0502040204020203" pitchFamily="34" charset="-122"/>
                <a:sym typeface="+mn-ea"/>
              </a:rPr>
              <a:t>到步骤</a:t>
            </a:r>
            <a:r>
              <a:rPr lang="zh-CN" altLang="en-US" sz="1400" dirty="0" smtClean="0">
                <a:highlight>
                  <a:srgbClr val="000000">
                    <a:alpha val="0"/>
                  </a:srgbClr>
                </a:highlight>
                <a:latin typeface="微软雅黑 Light" panose="020B0502040204020203" pitchFamily="34" charset="-122"/>
                <a:ea typeface="微软雅黑 Light" panose="020B0502040204020203" pitchFamily="34" charset="-122"/>
                <a:sym typeface="+mn-ea"/>
              </a:rPr>
              <a:t>5</a:t>
            </a:r>
            <a:r>
              <a:rPr lang="zh-CN" altLang="en-US" sz="1400" dirty="0" smtClean="0">
                <a:highlight>
                  <a:srgbClr val="000000">
                    <a:alpha val="0"/>
                  </a:srgbClr>
                </a:highlight>
                <a:latin typeface="微软雅黑 Light" panose="020B0502040204020203" pitchFamily="34" charset="-122"/>
                <a:ea typeface="微软雅黑 Light" panose="020B0502040204020203" pitchFamily="34" charset="-122"/>
                <a:sym typeface="+mn-ea"/>
              </a:rPr>
              <a:t>直至测试结束。</a:t>
            </a:r>
            <a:endParaRPr lang="zh-CN" altLang="en-US" sz="1400" dirty="0" smtClean="0">
              <a:highlight>
                <a:srgbClr val="000000">
                  <a:alpha val="0"/>
                </a:srgbClr>
              </a:highlight>
              <a:latin typeface="微软雅黑 Light" panose="020B0502040204020203" pitchFamily="34" charset="-122"/>
              <a:ea typeface="微软雅黑 Light" panose="020B0502040204020203" pitchFamily="34" charset="-122"/>
              <a:sym typeface="+mn-ea"/>
            </a:endParaRPr>
          </a:p>
          <a:p>
            <a:pPr lvl="0" algn="l">
              <a:lnSpc>
                <a:spcPct val="150000"/>
              </a:lnSpc>
              <a:buClrTx/>
              <a:buSzTx/>
              <a:buFont typeface="Wingdings" panose="05000000000000000000" charset="0"/>
            </a:pPr>
            <a:r>
              <a:rPr lang="zh-CN" altLang="en-US" sz="1400" dirty="0" smtClean="0">
                <a:highlight>
                  <a:srgbClr val="FFFF00"/>
                </a:highlight>
                <a:latin typeface="微软雅黑 Light" panose="020B0502040204020203" pitchFamily="34" charset="-122"/>
                <a:ea typeface="微软雅黑 Light" panose="020B0502040204020203" pitchFamily="34" charset="-122"/>
                <a:sym typeface="+mn-ea"/>
              </a:rPr>
              <a:t>放电测试：</a:t>
            </a:r>
            <a:r>
              <a:rPr lang="zh-CN" altLang="en-US" sz="1400" dirty="0" smtClean="0">
                <a:highlight>
                  <a:srgbClr val="000000">
                    <a:alpha val="0"/>
                  </a:srgbClr>
                </a:highlight>
                <a:latin typeface="微软雅黑 Light" panose="020B0502040204020203" pitchFamily="34" charset="-122"/>
                <a:ea typeface="微软雅黑 Light" panose="020B0502040204020203" pitchFamily="34" charset="-122"/>
                <a:sym typeface="+mn-ea"/>
              </a:rPr>
              <a:t>(1) 25℃静置30分钟; (2) 1P恒功率充电至3.65V; (3) 静置五分钟; (4) 0.1P恒功率充电至3.65V; (5) 静置5分钟;</a:t>
            </a:r>
            <a:r>
              <a:rPr lang="en-US" altLang="zh-CN" sz="1400" dirty="0" smtClean="0">
                <a:highlight>
                  <a:srgbClr val="000000">
                    <a:alpha val="0"/>
                  </a:srgbClr>
                </a:highlight>
                <a:latin typeface="微软雅黑 Light" panose="020B0502040204020203" pitchFamily="34" charset="-122"/>
                <a:ea typeface="微软雅黑 Light" panose="020B0502040204020203" pitchFamily="34" charset="-122"/>
                <a:sym typeface="+mn-ea"/>
              </a:rPr>
              <a:t> </a:t>
            </a:r>
            <a:r>
              <a:rPr lang="zh-CN" altLang="en-US" sz="1400" dirty="0" smtClean="0">
                <a:highlight>
                  <a:srgbClr val="000000">
                    <a:alpha val="0"/>
                  </a:srgbClr>
                </a:highlight>
                <a:latin typeface="微软雅黑 Light" panose="020B0502040204020203" pitchFamily="34" charset="-122"/>
                <a:ea typeface="微软雅黑 Light" panose="020B0502040204020203" pitchFamily="34" charset="-122"/>
                <a:sym typeface="+mn-ea"/>
              </a:rPr>
              <a:t>(6) n*P恒功率放电至2.5V(n=0.5,1); (7) 静置五分钟; (8) 重复步骤2到步骤7直至测试结束。</a:t>
            </a:r>
            <a:endParaRPr lang="zh-CN" altLang="en-US" sz="1400" dirty="0" smtClean="0">
              <a:highlight>
                <a:srgbClr val="000000">
                  <a:alpha val="0"/>
                </a:srgbClr>
              </a:highlight>
              <a:latin typeface="微软雅黑 Light" panose="020B0502040204020203" pitchFamily="34" charset="-122"/>
              <a:ea typeface="微软雅黑 Light" panose="020B0502040204020203" pitchFamily="34" charset="-122"/>
              <a:sym typeface="+mn-ea"/>
            </a:endParaRPr>
          </a:p>
          <a:p>
            <a:pPr lvl="0" algn="l">
              <a:lnSpc>
                <a:spcPct val="150000"/>
              </a:lnSpc>
              <a:buClrTx/>
              <a:buSzTx/>
              <a:buFont typeface="Wingdings" panose="05000000000000000000" charset="0"/>
            </a:pPr>
            <a:endParaRPr lang="zh-CN" altLang="en-US" sz="1400" dirty="0" smtClean="0">
              <a:highlight>
                <a:srgbClr val="000000">
                  <a:alpha val="0"/>
                </a:srgbClr>
              </a:highlight>
              <a:latin typeface="微软雅黑 Light" panose="020B0502040204020203" pitchFamily="34" charset="-122"/>
              <a:ea typeface="微软雅黑 Light" panose="020B0502040204020203" pitchFamily="34" charset="-122"/>
              <a:sym typeface="+mn-ea"/>
            </a:endParaRPr>
          </a:p>
          <a:p>
            <a:pPr lvl="0" algn="l">
              <a:lnSpc>
                <a:spcPct val="150000"/>
              </a:lnSpc>
              <a:buClrTx/>
              <a:buSzTx/>
              <a:buFont typeface="Wingdings" panose="05000000000000000000" charset="0"/>
            </a:pPr>
            <a:endParaRPr lang="zh-CN" altLang="en-US" sz="1400" dirty="0" smtClean="0">
              <a:highlight>
                <a:srgbClr val="000000">
                  <a:alpha val="0"/>
                </a:srgbClr>
              </a:highlight>
              <a:latin typeface="微软雅黑 Light" panose="020B0502040204020203" pitchFamily="34" charset="-122"/>
              <a:ea typeface="微软雅黑 Light" panose="020B0502040204020203" pitchFamily="34" charset="-122"/>
              <a:sym typeface="+mn-ea"/>
            </a:endParaRPr>
          </a:p>
        </p:txBody>
      </p:sp>
      <p:sp>
        <p:nvSpPr>
          <p:cNvPr id="23" name="文本框 22"/>
          <p:cNvSpPr txBox="1"/>
          <p:nvPr/>
        </p:nvSpPr>
        <p:spPr>
          <a:xfrm>
            <a:off x="766445" y="5661025"/>
            <a:ext cx="6096000" cy="469265"/>
          </a:xfrm>
          <a:prstGeom prst="rect">
            <a:avLst/>
          </a:prstGeom>
          <a:noFill/>
        </p:spPr>
        <p:txBody>
          <a:bodyPr wrap="square" rtlCol="0" anchor="t">
            <a:noAutofit/>
          </a:bodyPr>
          <a:p>
            <a:pPr lvl="0" algn="l">
              <a:buClrTx/>
              <a:buSzTx/>
              <a:buFont typeface="Wingdings" panose="05000000000000000000" charset="0"/>
            </a:pPr>
            <a:r>
              <a:rPr lang="zh-CN" altLang="en-US" sz="1200" b="1" dirty="0" smtClean="0">
                <a:latin typeface="微软雅黑 Light" panose="020B0502040204020203" pitchFamily="34" charset="-122"/>
                <a:ea typeface="微软雅黑 Light" panose="020B0502040204020203" pitchFamily="34" charset="-122"/>
                <a:sym typeface="+mn-ea"/>
              </a:rPr>
              <a:t>参考：</a:t>
            </a:r>
            <a:endParaRPr lang="zh-CN" altLang="en-US" sz="1200" b="1" dirty="0" smtClean="0">
              <a:latin typeface="微软雅黑 Light" panose="020B0502040204020203" pitchFamily="34" charset="-122"/>
              <a:ea typeface="微软雅黑 Light" panose="020B0502040204020203" pitchFamily="34" charset="-122"/>
              <a:sym typeface="+mn-ea"/>
            </a:endParaRPr>
          </a:p>
          <a:p>
            <a:pPr lvl="0" algn="l">
              <a:buClrTx/>
              <a:buSzTx/>
              <a:buFont typeface="Wingdings" panose="05000000000000000000" charset="0"/>
            </a:pPr>
            <a:r>
              <a:rPr lang="en-US" altLang="zh-CN" sz="1200" dirty="0" smtClean="0">
                <a:latin typeface="微软雅黑 Light" panose="020B0502040204020203" pitchFamily="34" charset="-122"/>
                <a:ea typeface="微软雅黑 Light" panose="020B0502040204020203" pitchFamily="34" charset="-122"/>
                <a:sym typeface="+mn-ea"/>
              </a:rPr>
              <a:t>[1] </a:t>
            </a:r>
            <a:r>
              <a:rPr lang="zh-CN" altLang="en-US" sz="1200" dirty="0" smtClean="0">
                <a:latin typeface="微软雅黑 Light" panose="020B0502040204020203" pitchFamily="34" charset="-122"/>
                <a:ea typeface="微软雅黑 Light" panose="020B0502040204020203" pitchFamily="34" charset="-122"/>
                <a:sym typeface="+mn-ea"/>
              </a:rPr>
              <a:t>《</a:t>
            </a:r>
            <a:r>
              <a:rPr lang="en-US" altLang="zh-CN" sz="1200" dirty="0" smtClean="0">
                <a:latin typeface="微软雅黑 Light" panose="020B0502040204020203" pitchFamily="34" charset="-122"/>
                <a:ea typeface="微软雅黑 Light" panose="020B0502040204020203" pitchFamily="34" charset="-122"/>
                <a:sym typeface="+mn-ea"/>
              </a:rPr>
              <a:t>CATL LFP-280Ah 1P</a:t>
            </a:r>
            <a:r>
              <a:rPr lang="zh-CN" altLang="en-US" sz="1200" dirty="0" smtClean="0">
                <a:latin typeface="微软雅黑 Light" panose="020B0502040204020203" pitchFamily="34" charset="-122"/>
                <a:ea typeface="微软雅黑 Light" panose="020B0502040204020203" pitchFamily="34" charset="-122"/>
                <a:sym typeface="+mn-ea"/>
              </a:rPr>
              <a:t>电芯介绍</a:t>
            </a:r>
            <a:r>
              <a:rPr lang="zh-CN" altLang="en-US" sz="1200" dirty="0" smtClean="0">
                <a:latin typeface="微软雅黑 Light" panose="020B0502040204020203" pitchFamily="34" charset="-122"/>
                <a:ea typeface="微软雅黑 Light" panose="020B0502040204020203" pitchFamily="34" charset="-122"/>
                <a:sym typeface="+mn-ea"/>
              </a:rPr>
              <a:t>资料》</a:t>
            </a:r>
            <a:endParaRPr lang="zh-CN" altLang="en-US" sz="1200" dirty="0" smtClean="0">
              <a:latin typeface="微软雅黑 Light" panose="020B0502040204020203" pitchFamily="34" charset="-122"/>
              <a:ea typeface="微软雅黑 Light" panose="020B0502040204020203" pitchFamily="34" charset="-122"/>
              <a:sym typeface="+mn-ea"/>
            </a:endParaRPr>
          </a:p>
        </p:txBody>
      </p:sp>
      <p:sp>
        <p:nvSpPr>
          <p:cNvPr id="10" name="文本框 9"/>
          <p:cNvSpPr txBox="1"/>
          <p:nvPr/>
        </p:nvSpPr>
        <p:spPr>
          <a:xfrm>
            <a:off x="2059940" y="5412105"/>
            <a:ext cx="2980690" cy="265430"/>
          </a:xfrm>
          <a:prstGeom prst="rect">
            <a:avLst/>
          </a:prstGeom>
          <a:noFill/>
        </p:spPr>
        <p:txBody>
          <a:bodyPr wrap="square" rtlCol="0">
            <a:noAutofit/>
          </a:bodyPr>
          <a:p>
            <a:pPr lvl="0" algn="ctr">
              <a:buClrTx/>
              <a:buSzTx/>
              <a:buFont typeface="Wingdings" panose="05000000000000000000" charset="0"/>
            </a:pPr>
            <a:r>
              <a:rPr lang="zh-CN" altLang="en-US" sz="1200" dirty="0" smtClean="0">
                <a:solidFill>
                  <a:schemeClr val="tx1"/>
                </a:solidFill>
                <a:highlight>
                  <a:srgbClr val="FFFF00"/>
                </a:highlight>
                <a:latin typeface="微软雅黑 Light" panose="020B0502040204020203" pitchFamily="34" charset="-122"/>
                <a:ea typeface="微软雅黑 Light" panose="020B0502040204020203" pitchFamily="34" charset="-122"/>
                <a:sym typeface="+mn-ea"/>
              </a:rPr>
              <a:t>充电平台区基本能维持在</a:t>
            </a:r>
            <a:r>
              <a:rPr lang="en-US" altLang="zh-CN" sz="1200" dirty="0" smtClean="0">
                <a:solidFill>
                  <a:schemeClr val="tx1"/>
                </a:solidFill>
                <a:highlight>
                  <a:srgbClr val="FFFF00"/>
                </a:highlight>
                <a:latin typeface="微软雅黑 Light" panose="020B0502040204020203" pitchFamily="34" charset="-122"/>
                <a:ea typeface="微软雅黑 Light" panose="020B0502040204020203" pitchFamily="34" charset="-122"/>
                <a:sym typeface="+mn-ea"/>
              </a:rPr>
              <a:t>3.3-3.4V</a:t>
            </a:r>
            <a:r>
              <a:rPr lang="zh-CN" altLang="en-US" sz="1200" dirty="0" smtClean="0">
                <a:solidFill>
                  <a:schemeClr val="tx1"/>
                </a:solidFill>
                <a:highlight>
                  <a:srgbClr val="FFFF00"/>
                </a:highlight>
                <a:latin typeface="微软雅黑 Light" panose="020B0502040204020203" pitchFamily="34" charset="-122"/>
                <a:ea typeface="微软雅黑 Light" panose="020B0502040204020203" pitchFamily="34" charset="-122"/>
                <a:sym typeface="+mn-ea"/>
              </a:rPr>
              <a:t>之间</a:t>
            </a:r>
            <a:endParaRPr lang="zh-CN" altLang="en-US" sz="1200" dirty="0" smtClean="0">
              <a:solidFill>
                <a:schemeClr val="tx1"/>
              </a:solidFill>
              <a:highlight>
                <a:srgbClr val="FFFF00"/>
              </a:highlight>
              <a:latin typeface="微软雅黑 Light" panose="020B0502040204020203" pitchFamily="34" charset="-122"/>
              <a:ea typeface="微软雅黑 Light" panose="020B0502040204020203" pitchFamily="34" charset="-122"/>
              <a:sym typeface="+mn-ea"/>
            </a:endParaRPr>
          </a:p>
        </p:txBody>
      </p:sp>
      <p:sp>
        <p:nvSpPr>
          <p:cNvPr id="7" name="文本框 6"/>
          <p:cNvSpPr txBox="1"/>
          <p:nvPr/>
        </p:nvSpPr>
        <p:spPr>
          <a:xfrm>
            <a:off x="7247255" y="5412105"/>
            <a:ext cx="2980690" cy="265430"/>
          </a:xfrm>
          <a:prstGeom prst="rect">
            <a:avLst/>
          </a:prstGeom>
          <a:noFill/>
        </p:spPr>
        <p:txBody>
          <a:bodyPr wrap="square" rtlCol="0">
            <a:noAutofit/>
          </a:bodyPr>
          <a:p>
            <a:pPr lvl="0" algn="ctr">
              <a:buClrTx/>
              <a:buSzTx/>
              <a:buFont typeface="Wingdings" panose="05000000000000000000" charset="0"/>
            </a:pPr>
            <a:r>
              <a:rPr lang="zh-CN" altLang="en-US" sz="1200" dirty="0" smtClean="0">
                <a:solidFill>
                  <a:schemeClr val="tx1"/>
                </a:solidFill>
                <a:highlight>
                  <a:srgbClr val="FFFF00"/>
                </a:highlight>
                <a:latin typeface="微软雅黑 Light" panose="020B0502040204020203" pitchFamily="34" charset="-122"/>
                <a:ea typeface="微软雅黑 Light" panose="020B0502040204020203" pitchFamily="34" charset="-122"/>
                <a:sym typeface="+mn-ea"/>
              </a:rPr>
              <a:t>放电平台区基本能维持在</a:t>
            </a:r>
            <a:r>
              <a:rPr lang="en-US" altLang="zh-CN" sz="1200" dirty="0" smtClean="0">
                <a:solidFill>
                  <a:schemeClr val="tx1"/>
                </a:solidFill>
                <a:highlight>
                  <a:srgbClr val="FFFF00"/>
                </a:highlight>
                <a:latin typeface="微软雅黑 Light" panose="020B0502040204020203" pitchFamily="34" charset="-122"/>
                <a:ea typeface="微软雅黑 Light" panose="020B0502040204020203" pitchFamily="34" charset="-122"/>
                <a:sym typeface="+mn-ea"/>
              </a:rPr>
              <a:t>3.2-3.3V</a:t>
            </a:r>
            <a:r>
              <a:rPr lang="zh-CN" altLang="en-US" sz="1200" dirty="0" smtClean="0">
                <a:solidFill>
                  <a:schemeClr val="tx1"/>
                </a:solidFill>
                <a:highlight>
                  <a:srgbClr val="FFFF00"/>
                </a:highlight>
                <a:latin typeface="微软雅黑 Light" panose="020B0502040204020203" pitchFamily="34" charset="-122"/>
                <a:ea typeface="微软雅黑 Light" panose="020B0502040204020203" pitchFamily="34" charset="-122"/>
                <a:sym typeface="+mn-ea"/>
              </a:rPr>
              <a:t>之间</a:t>
            </a:r>
            <a:endParaRPr lang="zh-CN" altLang="en-US" sz="1200" dirty="0" smtClean="0">
              <a:solidFill>
                <a:schemeClr val="tx1"/>
              </a:solidFill>
              <a:highlight>
                <a:srgbClr val="FFFF00"/>
              </a:highlight>
              <a:latin typeface="微软雅黑 Light" panose="020B0502040204020203" pitchFamily="34" charset="-122"/>
              <a:ea typeface="微软雅黑 Light" panose="020B0502040204020203" pitchFamily="34" charset="-122"/>
              <a:sym typeface="+mn-ea"/>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7516495" cy="316865"/>
          </a:xfrm>
        </p:spPr>
        <p:txBody>
          <a:bodyPr/>
          <a:lstStyle/>
          <a:p>
            <a:pPr>
              <a:lnSpc>
                <a:spcPct val="100000"/>
              </a:lnSpc>
            </a:pPr>
            <a:r>
              <a:rPr dirty="0" smtClean="0"/>
              <a:t>开路电压</a:t>
            </a:r>
            <a:r>
              <a:rPr lang="en-US" altLang="zh-CN" dirty="0" smtClean="0"/>
              <a:t>OCV</a:t>
            </a:r>
            <a:r>
              <a:rPr dirty="0" smtClean="0"/>
              <a:t>特性</a:t>
            </a:r>
            <a:r>
              <a:rPr dirty="0" smtClean="0"/>
              <a:t>曲线</a:t>
            </a:r>
            <a:endParaRPr dirty="0" smtClean="0"/>
          </a:p>
        </p:txBody>
      </p:sp>
      <p:pic>
        <p:nvPicPr>
          <p:cNvPr id="2" name="图片 1"/>
          <p:cNvPicPr>
            <a:picLocks noChangeAspect="1"/>
          </p:cNvPicPr>
          <p:nvPr/>
        </p:nvPicPr>
        <p:blipFill>
          <a:blip r:embed="rId1"/>
          <a:stretch>
            <a:fillRect/>
          </a:stretch>
        </p:blipFill>
        <p:spPr>
          <a:xfrm>
            <a:off x="47625" y="2200275"/>
            <a:ext cx="12116435" cy="3488690"/>
          </a:xfrm>
          <a:prstGeom prst="rect">
            <a:avLst/>
          </a:prstGeom>
        </p:spPr>
      </p:pic>
      <p:sp>
        <p:nvSpPr>
          <p:cNvPr id="23" name="文本框 22"/>
          <p:cNvSpPr txBox="1"/>
          <p:nvPr/>
        </p:nvSpPr>
        <p:spPr>
          <a:xfrm>
            <a:off x="767080" y="5877560"/>
            <a:ext cx="6096000" cy="469265"/>
          </a:xfrm>
          <a:prstGeom prst="rect">
            <a:avLst/>
          </a:prstGeom>
          <a:noFill/>
        </p:spPr>
        <p:txBody>
          <a:bodyPr wrap="square" rtlCol="0" anchor="t">
            <a:noAutofit/>
          </a:bodyPr>
          <a:p>
            <a:pPr lvl="0" algn="l">
              <a:buClrTx/>
              <a:buSzTx/>
              <a:buFont typeface="Wingdings" panose="05000000000000000000" charset="0"/>
            </a:pPr>
            <a:r>
              <a:rPr lang="zh-CN" altLang="en-US" sz="1200" b="1" dirty="0" smtClean="0">
                <a:latin typeface="微软雅黑 Light" panose="020B0502040204020203" pitchFamily="34" charset="-122"/>
                <a:ea typeface="微软雅黑 Light" panose="020B0502040204020203" pitchFamily="34" charset="-122"/>
                <a:sym typeface="+mn-ea"/>
              </a:rPr>
              <a:t>参考：</a:t>
            </a:r>
            <a:endParaRPr lang="zh-CN" altLang="en-US" sz="1200" b="1" dirty="0" smtClean="0">
              <a:latin typeface="微软雅黑 Light" panose="020B0502040204020203" pitchFamily="34" charset="-122"/>
              <a:ea typeface="微软雅黑 Light" panose="020B0502040204020203" pitchFamily="34" charset="-122"/>
              <a:sym typeface="+mn-ea"/>
            </a:endParaRPr>
          </a:p>
          <a:p>
            <a:pPr lvl="0" algn="l">
              <a:buClrTx/>
              <a:buSzTx/>
              <a:buFont typeface="Wingdings" panose="05000000000000000000" charset="0"/>
            </a:pPr>
            <a:r>
              <a:rPr lang="en-US" altLang="zh-CN" sz="1200" dirty="0" smtClean="0">
                <a:latin typeface="微软雅黑 Light" panose="020B0502040204020203" pitchFamily="34" charset="-122"/>
                <a:ea typeface="微软雅黑 Light" panose="020B0502040204020203" pitchFamily="34" charset="-122"/>
                <a:sym typeface="+mn-ea"/>
              </a:rPr>
              <a:t>[1] </a:t>
            </a:r>
            <a:r>
              <a:rPr lang="zh-CN" altLang="en-US" sz="1200" dirty="0" smtClean="0">
                <a:latin typeface="微软雅黑 Light" panose="020B0502040204020203" pitchFamily="34" charset="-122"/>
                <a:ea typeface="微软雅黑 Light" panose="020B0502040204020203" pitchFamily="34" charset="-122"/>
                <a:sym typeface="+mn-ea"/>
              </a:rPr>
              <a:t>《</a:t>
            </a:r>
            <a:r>
              <a:rPr lang="en-US" altLang="zh-CN" sz="1200" dirty="0" smtClean="0">
                <a:latin typeface="微软雅黑 Light" panose="020B0502040204020203" pitchFamily="34" charset="-122"/>
                <a:ea typeface="微软雅黑 Light" panose="020B0502040204020203" pitchFamily="34" charset="-122"/>
                <a:sym typeface="+mn-ea"/>
              </a:rPr>
              <a:t>CATL LFP-280Ah 1P</a:t>
            </a:r>
            <a:r>
              <a:rPr lang="zh-CN" altLang="en-US" sz="1200" dirty="0" smtClean="0">
                <a:latin typeface="微软雅黑 Light" panose="020B0502040204020203" pitchFamily="34" charset="-122"/>
                <a:ea typeface="微软雅黑 Light" panose="020B0502040204020203" pitchFamily="34" charset="-122"/>
                <a:sym typeface="+mn-ea"/>
              </a:rPr>
              <a:t>电芯介绍</a:t>
            </a:r>
            <a:r>
              <a:rPr lang="zh-CN" altLang="en-US" sz="1200" dirty="0" smtClean="0">
                <a:latin typeface="微软雅黑 Light" panose="020B0502040204020203" pitchFamily="34" charset="-122"/>
                <a:ea typeface="微软雅黑 Light" panose="020B0502040204020203" pitchFamily="34" charset="-122"/>
                <a:sym typeface="+mn-ea"/>
              </a:rPr>
              <a:t>资料》</a:t>
            </a:r>
            <a:endParaRPr lang="zh-CN" altLang="en-US" sz="1200" dirty="0" smtClean="0">
              <a:latin typeface="微软雅黑 Light" panose="020B0502040204020203" pitchFamily="34" charset="-122"/>
              <a:ea typeface="微软雅黑 Light" panose="020B0502040204020203" pitchFamily="34" charset="-122"/>
              <a:sym typeface="+mn-ea"/>
            </a:endParaRPr>
          </a:p>
        </p:txBody>
      </p:sp>
      <p:sp>
        <p:nvSpPr>
          <p:cNvPr id="3" name="文本框 2"/>
          <p:cNvSpPr txBox="1"/>
          <p:nvPr/>
        </p:nvSpPr>
        <p:spPr>
          <a:xfrm>
            <a:off x="551180" y="827405"/>
            <a:ext cx="10956290" cy="1317625"/>
          </a:xfrm>
          <a:prstGeom prst="rect">
            <a:avLst/>
          </a:prstGeom>
          <a:noFill/>
        </p:spPr>
        <p:txBody>
          <a:bodyPr wrap="square" rtlCol="0">
            <a:noAutofit/>
          </a:bodyPr>
          <a:p>
            <a:pPr lvl="0" algn="l">
              <a:lnSpc>
                <a:spcPct val="150000"/>
              </a:lnSpc>
              <a:buClrTx/>
              <a:buSzTx/>
              <a:buFont typeface="Wingdings" panose="05000000000000000000" charset="0"/>
            </a:pPr>
            <a:r>
              <a:rPr lang="zh-CN" altLang="en-US" sz="1400" b="1" dirty="0" smtClean="0">
                <a:highlight>
                  <a:srgbClr val="000000">
                    <a:alpha val="0"/>
                  </a:srgbClr>
                </a:highlight>
                <a:latin typeface="微软雅黑 Light" panose="020B0502040204020203" pitchFamily="34" charset="-122"/>
                <a:ea typeface="微软雅黑 Light" panose="020B0502040204020203" pitchFamily="34" charset="-122"/>
                <a:sym typeface="+mn-ea"/>
              </a:rPr>
              <a:t>测试流程：</a:t>
            </a:r>
            <a:endParaRPr lang="zh-CN" altLang="en-US" sz="1400" b="1" dirty="0" smtClean="0">
              <a:highlight>
                <a:srgbClr val="000000">
                  <a:alpha val="0"/>
                </a:srgbClr>
              </a:highlight>
              <a:latin typeface="微软雅黑 Light" panose="020B0502040204020203" pitchFamily="34" charset="-122"/>
              <a:ea typeface="微软雅黑 Light" panose="020B0502040204020203" pitchFamily="34" charset="-122"/>
              <a:sym typeface="+mn-ea"/>
            </a:endParaRPr>
          </a:p>
          <a:p>
            <a:pPr lvl="0" algn="l">
              <a:lnSpc>
                <a:spcPct val="150000"/>
              </a:lnSpc>
              <a:buClrTx/>
              <a:buSzTx/>
              <a:buFont typeface="Wingdings" panose="05000000000000000000" charset="0"/>
            </a:pPr>
            <a:r>
              <a:rPr lang="zh-CN" altLang="en-US" sz="1400" dirty="0" smtClean="0">
                <a:highlight>
                  <a:srgbClr val="000000">
                    <a:alpha val="0"/>
                  </a:srgbClr>
                </a:highlight>
                <a:latin typeface="微软雅黑 Light" panose="020B0502040204020203" pitchFamily="34" charset="-122"/>
                <a:ea typeface="微软雅黑 Light" panose="020B0502040204020203" pitchFamily="34" charset="-122"/>
                <a:sym typeface="+mn-ea"/>
              </a:rPr>
              <a:t> 25℃，</a:t>
            </a:r>
            <a:r>
              <a:rPr lang="zh-CN" altLang="en-US" sz="1400" dirty="0" smtClean="0">
                <a:highlight>
                  <a:srgbClr val="00FF00"/>
                </a:highlight>
                <a:latin typeface="微软雅黑 Light" panose="020B0502040204020203" pitchFamily="34" charset="-122"/>
                <a:ea typeface="微软雅黑 Light" panose="020B0502040204020203" pitchFamily="34" charset="-122"/>
                <a:sym typeface="+mn-ea"/>
              </a:rPr>
              <a:t>(1)</a:t>
            </a:r>
            <a:r>
              <a:rPr lang="zh-CN" altLang="en-US" sz="1400" dirty="0" smtClean="0">
                <a:highlight>
                  <a:srgbClr val="000000">
                    <a:alpha val="0"/>
                  </a:srgbClr>
                </a:highlight>
                <a:latin typeface="微软雅黑 Light" panose="020B0502040204020203" pitchFamily="34" charset="-122"/>
                <a:ea typeface="微软雅黑 Light" panose="020B0502040204020203" pitchFamily="34" charset="-122"/>
                <a:sym typeface="+mn-ea"/>
              </a:rPr>
              <a:t> 静置1小时；</a:t>
            </a:r>
            <a:r>
              <a:rPr lang="zh-CN" altLang="en-US" sz="1400" dirty="0" smtClean="0">
                <a:highlight>
                  <a:srgbClr val="00FF00"/>
                </a:highlight>
                <a:latin typeface="微软雅黑 Light" panose="020B0502040204020203" pitchFamily="34" charset="-122"/>
                <a:ea typeface="微软雅黑 Light" panose="020B0502040204020203" pitchFamily="34" charset="-122"/>
                <a:sym typeface="+mn-ea"/>
              </a:rPr>
              <a:t>(2)</a:t>
            </a:r>
            <a:r>
              <a:rPr lang="zh-CN" altLang="en-US" sz="1400" dirty="0" smtClean="0">
                <a:highlight>
                  <a:srgbClr val="000000">
                    <a:alpha val="0"/>
                  </a:srgbClr>
                </a:highlight>
                <a:latin typeface="微软雅黑 Light" panose="020B0502040204020203" pitchFamily="34" charset="-122"/>
                <a:ea typeface="微软雅黑 Light" panose="020B0502040204020203" pitchFamily="34" charset="-122"/>
                <a:sym typeface="+mn-ea"/>
              </a:rPr>
              <a:t> 0.33C恒流充电0.05C0Ah</a:t>
            </a:r>
            <a:r>
              <a:rPr lang="zh-CN" altLang="en-US" sz="1400" dirty="0" smtClean="0">
                <a:highlight>
                  <a:srgbClr val="FFFF00"/>
                </a:highlight>
                <a:latin typeface="微软雅黑 Light" panose="020B0502040204020203" pitchFamily="34" charset="-122"/>
                <a:ea typeface="微软雅黑 Light" panose="020B0502040204020203" pitchFamily="34" charset="-122"/>
                <a:sym typeface="+mn-ea"/>
              </a:rPr>
              <a:t>（间隔</a:t>
            </a:r>
            <a:r>
              <a:rPr lang="en-US" altLang="zh-CN" sz="1400" dirty="0" smtClean="0">
                <a:highlight>
                  <a:srgbClr val="FFFF00"/>
                </a:highlight>
                <a:latin typeface="微软雅黑 Light" panose="020B0502040204020203" pitchFamily="34" charset="-122"/>
                <a:ea typeface="微软雅黑 Light" panose="020B0502040204020203" pitchFamily="34" charset="-122"/>
                <a:sym typeface="+mn-ea"/>
              </a:rPr>
              <a:t>5% SOC</a:t>
            </a:r>
            <a:r>
              <a:rPr lang="zh-CN" altLang="en-US" sz="1400" dirty="0" smtClean="0">
                <a:highlight>
                  <a:srgbClr val="FFFF00"/>
                </a:highlight>
                <a:latin typeface="微软雅黑 Light" panose="020B0502040204020203" pitchFamily="34" charset="-122"/>
                <a:ea typeface="微软雅黑 Light" panose="020B0502040204020203" pitchFamily="34" charset="-122"/>
                <a:sym typeface="+mn-ea"/>
              </a:rPr>
              <a:t>一个测试点）</a:t>
            </a:r>
            <a:r>
              <a:rPr lang="zh-CN" altLang="en-US" sz="1400" dirty="0" smtClean="0">
                <a:highlight>
                  <a:srgbClr val="000000">
                    <a:alpha val="0"/>
                  </a:srgbClr>
                </a:highlight>
                <a:latin typeface="微软雅黑 Light" panose="020B0502040204020203" pitchFamily="34" charset="-122"/>
                <a:ea typeface="微软雅黑 Light" panose="020B0502040204020203" pitchFamily="34" charset="-122"/>
                <a:sym typeface="+mn-ea"/>
              </a:rPr>
              <a:t>；</a:t>
            </a:r>
            <a:r>
              <a:rPr lang="zh-CN" altLang="en-US" sz="1400" dirty="0" smtClean="0">
                <a:highlight>
                  <a:srgbClr val="00FF00"/>
                </a:highlight>
                <a:latin typeface="微软雅黑 Light" panose="020B0502040204020203" pitchFamily="34" charset="-122"/>
                <a:ea typeface="微软雅黑 Light" panose="020B0502040204020203" pitchFamily="34" charset="-122"/>
                <a:sym typeface="+mn-ea"/>
              </a:rPr>
              <a:t>(3)</a:t>
            </a:r>
            <a:r>
              <a:rPr lang="zh-CN" altLang="en-US" sz="1400" dirty="0" smtClean="0">
                <a:highlight>
                  <a:srgbClr val="000000">
                    <a:alpha val="0"/>
                  </a:srgbClr>
                </a:highlight>
                <a:latin typeface="微软雅黑 Light" panose="020B0502040204020203" pitchFamily="34" charset="-122"/>
                <a:ea typeface="微软雅黑 Light" panose="020B0502040204020203" pitchFamily="34" charset="-122"/>
                <a:sym typeface="+mn-ea"/>
              </a:rPr>
              <a:t> 静置3小时；</a:t>
            </a:r>
            <a:r>
              <a:rPr lang="zh-CN" altLang="en-US" sz="1400" dirty="0" smtClean="0">
                <a:highlight>
                  <a:srgbClr val="00FF00"/>
                </a:highlight>
                <a:latin typeface="微软雅黑 Light" panose="020B0502040204020203" pitchFamily="34" charset="-122"/>
                <a:ea typeface="微软雅黑 Light" panose="020B0502040204020203" pitchFamily="34" charset="-122"/>
                <a:sym typeface="+mn-ea"/>
              </a:rPr>
              <a:t>(4)</a:t>
            </a:r>
            <a:r>
              <a:rPr lang="zh-CN" altLang="en-US" sz="1400" dirty="0" smtClean="0">
                <a:highlight>
                  <a:srgbClr val="000000">
                    <a:alpha val="0"/>
                  </a:srgbClr>
                </a:highlight>
                <a:latin typeface="微软雅黑 Light" panose="020B0502040204020203" pitchFamily="34" charset="-122"/>
                <a:ea typeface="微软雅黑 Light" panose="020B0502040204020203" pitchFamily="34" charset="-122"/>
                <a:sym typeface="+mn-ea"/>
              </a:rPr>
              <a:t> 重复步骤2-3 19次；</a:t>
            </a:r>
            <a:r>
              <a:rPr lang="zh-CN" altLang="en-US" sz="1400" dirty="0" smtClean="0">
                <a:highlight>
                  <a:srgbClr val="00FF00"/>
                </a:highlight>
                <a:latin typeface="微软雅黑 Light" panose="020B0502040204020203" pitchFamily="34" charset="-122"/>
                <a:ea typeface="微软雅黑 Light" panose="020B0502040204020203" pitchFamily="34" charset="-122"/>
                <a:sym typeface="+mn-ea"/>
              </a:rPr>
              <a:t>(5)</a:t>
            </a:r>
            <a:r>
              <a:rPr lang="zh-CN" altLang="en-US" sz="1400" dirty="0" smtClean="0">
                <a:highlight>
                  <a:srgbClr val="000000">
                    <a:alpha val="0"/>
                  </a:srgbClr>
                </a:highlight>
                <a:latin typeface="微软雅黑 Light" panose="020B0502040204020203" pitchFamily="34" charset="-122"/>
                <a:ea typeface="微软雅黑 Light" panose="020B0502040204020203" pitchFamily="34" charset="-122"/>
                <a:sym typeface="+mn-ea"/>
              </a:rPr>
              <a:t> 0.33C恒流充电至3.65V后恒压至0.05C；</a:t>
            </a:r>
            <a:r>
              <a:rPr lang="zh-CN" altLang="en-US" sz="1400" dirty="0" smtClean="0">
                <a:highlight>
                  <a:srgbClr val="00FF00"/>
                </a:highlight>
                <a:latin typeface="微软雅黑 Light" panose="020B0502040204020203" pitchFamily="34" charset="-122"/>
                <a:ea typeface="微软雅黑 Light" panose="020B0502040204020203" pitchFamily="34" charset="-122"/>
                <a:sym typeface="+mn-ea"/>
              </a:rPr>
              <a:t>(6)</a:t>
            </a:r>
            <a:r>
              <a:rPr lang="zh-CN" altLang="en-US" sz="1400" dirty="0" smtClean="0">
                <a:highlight>
                  <a:srgbClr val="000000">
                    <a:alpha val="0"/>
                  </a:srgbClr>
                </a:highlight>
                <a:latin typeface="微软雅黑 Light" panose="020B0502040204020203" pitchFamily="34" charset="-122"/>
                <a:ea typeface="微软雅黑 Light" panose="020B0502040204020203" pitchFamily="34" charset="-122"/>
                <a:sym typeface="+mn-ea"/>
              </a:rPr>
              <a:t> 静置3小时；</a:t>
            </a:r>
            <a:r>
              <a:rPr lang="zh-CN" altLang="en-US" sz="1400" dirty="0" smtClean="0">
                <a:highlight>
                  <a:srgbClr val="00FF00"/>
                </a:highlight>
                <a:latin typeface="微软雅黑 Light" panose="020B0502040204020203" pitchFamily="34" charset="-122"/>
                <a:ea typeface="微软雅黑 Light" panose="020B0502040204020203" pitchFamily="34" charset="-122"/>
                <a:sym typeface="+mn-ea"/>
              </a:rPr>
              <a:t>(7)</a:t>
            </a:r>
            <a:r>
              <a:rPr lang="zh-CN" altLang="en-US" sz="1400" dirty="0" smtClean="0">
                <a:highlight>
                  <a:srgbClr val="000000">
                    <a:alpha val="0"/>
                  </a:srgbClr>
                </a:highlight>
                <a:latin typeface="微软雅黑 Light" panose="020B0502040204020203" pitchFamily="34" charset="-122"/>
                <a:ea typeface="微软雅黑 Light" panose="020B0502040204020203" pitchFamily="34" charset="-122"/>
                <a:sym typeface="+mn-ea"/>
              </a:rPr>
              <a:t> 0.33C恒流放电30分钟；</a:t>
            </a:r>
            <a:r>
              <a:rPr lang="zh-CN" altLang="en-US" sz="1400" dirty="0" smtClean="0">
                <a:highlight>
                  <a:srgbClr val="00FF00"/>
                </a:highlight>
                <a:latin typeface="微软雅黑 Light" panose="020B0502040204020203" pitchFamily="34" charset="-122"/>
                <a:ea typeface="微软雅黑 Light" panose="020B0502040204020203" pitchFamily="34" charset="-122"/>
                <a:sym typeface="+mn-ea"/>
              </a:rPr>
              <a:t>(8)</a:t>
            </a:r>
            <a:r>
              <a:rPr lang="zh-CN" altLang="en-US" sz="1400" dirty="0" smtClean="0">
                <a:highlight>
                  <a:srgbClr val="000000">
                    <a:alpha val="0"/>
                  </a:srgbClr>
                </a:highlight>
                <a:latin typeface="微软雅黑 Light" panose="020B0502040204020203" pitchFamily="34" charset="-122"/>
                <a:ea typeface="微软雅黑 Light" panose="020B0502040204020203" pitchFamily="34" charset="-122"/>
                <a:sym typeface="+mn-ea"/>
              </a:rPr>
              <a:t> 静置3小时；</a:t>
            </a:r>
            <a:r>
              <a:rPr lang="zh-CN" altLang="en-US" sz="1400" dirty="0" smtClean="0">
                <a:highlight>
                  <a:srgbClr val="00FF00"/>
                </a:highlight>
                <a:latin typeface="微软雅黑 Light" panose="020B0502040204020203" pitchFamily="34" charset="-122"/>
                <a:ea typeface="微软雅黑 Light" panose="020B0502040204020203" pitchFamily="34" charset="-122"/>
                <a:sym typeface="+mn-ea"/>
              </a:rPr>
              <a:t>(9)</a:t>
            </a:r>
            <a:r>
              <a:rPr lang="zh-CN" altLang="en-US" sz="1400" dirty="0" smtClean="0">
                <a:highlight>
                  <a:srgbClr val="000000">
                    <a:alpha val="0"/>
                  </a:srgbClr>
                </a:highlight>
                <a:latin typeface="微软雅黑 Light" panose="020B0502040204020203" pitchFamily="34" charset="-122"/>
                <a:ea typeface="微软雅黑 Light" panose="020B0502040204020203" pitchFamily="34" charset="-122"/>
                <a:sym typeface="+mn-ea"/>
              </a:rPr>
              <a:t> 重复步骤7-8 19次；</a:t>
            </a:r>
            <a:r>
              <a:rPr lang="zh-CN" altLang="en-US" sz="1400" dirty="0" smtClean="0">
                <a:highlight>
                  <a:srgbClr val="00FF00"/>
                </a:highlight>
                <a:latin typeface="微软雅黑 Light" panose="020B0502040204020203" pitchFamily="34" charset="-122"/>
                <a:ea typeface="微软雅黑 Light" panose="020B0502040204020203" pitchFamily="34" charset="-122"/>
                <a:sym typeface="+mn-ea"/>
              </a:rPr>
              <a:t>(10)</a:t>
            </a:r>
            <a:r>
              <a:rPr lang="zh-CN" altLang="en-US" sz="1400" dirty="0" smtClean="0">
                <a:highlight>
                  <a:srgbClr val="000000">
                    <a:alpha val="0"/>
                  </a:srgbClr>
                </a:highlight>
                <a:latin typeface="微软雅黑 Light" panose="020B0502040204020203" pitchFamily="34" charset="-122"/>
                <a:ea typeface="微软雅黑 Light" panose="020B0502040204020203" pitchFamily="34" charset="-122"/>
                <a:sym typeface="+mn-ea"/>
              </a:rPr>
              <a:t> 0.33C恒流放电至2.5V；</a:t>
            </a:r>
            <a:r>
              <a:rPr lang="zh-CN" altLang="en-US" sz="1400" dirty="0" smtClean="0">
                <a:highlight>
                  <a:srgbClr val="00FF00"/>
                </a:highlight>
                <a:latin typeface="微软雅黑 Light" panose="020B0502040204020203" pitchFamily="34" charset="-122"/>
                <a:ea typeface="微软雅黑 Light" panose="020B0502040204020203" pitchFamily="34" charset="-122"/>
                <a:sym typeface="+mn-ea"/>
              </a:rPr>
              <a:t>(11)</a:t>
            </a:r>
            <a:r>
              <a:rPr lang="zh-CN" altLang="en-US" sz="1400" dirty="0" smtClean="0">
                <a:highlight>
                  <a:srgbClr val="000000">
                    <a:alpha val="0"/>
                  </a:srgbClr>
                </a:highlight>
                <a:latin typeface="微软雅黑 Light" panose="020B0502040204020203" pitchFamily="34" charset="-122"/>
                <a:ea typeface="微软雅黑 Light" panose="020B0502040204020203" pitchFamily="34" charset="-122"/>
                <a:sym typeface="+mn-ea"/>
              </a:rPr>
              <a:t> 静置3</a:t>
            </a:r>
            <a:r>
              <a:rPr lang="zh-CN" altLang="en-US" sz="1400" dirty="0" smtClean="0">
                <a:highlight>
                  <a:srgbClr val="000000">
                    <a:alpha val="0"/>
                  </a:srgbClr>
                </a:highlight>
                <a:latin typeface="微软雅黑 Light" panose="020B0502040204020203" pitchFamily="34" charset="-122"/>
                <a:ea typeface="微软雅黑 Light" panose="020B0502040204020203" pitchFamily="34" charset="-122"/>
                <a:sym typeface="+mn-ea"/>
              </a:rPr>
              <a:t>小时。</a:t>
            </a:r>
            <a:endParaRPr lang="zh-CN" altLang="en-US" sz="1400" dirty="0" smtClean="0">
              <a:highlight>
                <a:srgbClr val="000000">
                  <a:alpha val="0"/>
                </a:srgbClr>
              </a:highlight>
              <a:latin typeface="微软雅黑 Light" panose="020B0502040204020203" pitchFamily="34" charset="-122"/>
              <a:ea typeface="微软雅黑 Light" panose="020B0502040204020203" pitchFamily="34" charset="-122"/>
              <a:sym typeface="+mn-ea"/>
            </a:endParaRPr>
          </a:p>
        </p:txBody>
      </p:sp>
      <p:sp>
        <p:nvSpPr>
          <p:cNvPr id="6" name="文本框 5"/>
          <p:cNvSpPr txBox="1"/>
          <p:nvPr/>
        </p:nvSpPr>
        <p:spPr>
          <a:xfrm>
            <a:off x="10055225" y="2924810"/>
            <a:ext cx="1529715" cy="864870"/>
          </a:xfrm>
          <a:prstGeom prst="rect">
            <a:avLst/>
          </a:prstGeom>
          <a:noFill/>
        </p:spPr>
        <p:txBody>
          <a:bodyPr wrap="square" rtlCol="0">
            <a:noAutofit/>
          </a:bodyPr>
          <a:p>
            <a:pPr lvl="0" algn="l">
              <a:lnSpc>
                <a:spcPct val="150000"/>
              </a:lnSpc>
              <a:buClrTx/>
              <a:buSzTx/>
              <a:buFont typeface="Wingdings" panose="05000000000000000000" charset="0"/>
            </a:pPr>
            <a:r>
              <a:rPr lang="zh-CN" altLang="en-US" sz="1400" dirty="0" smtClean="0">
                <a:highlight>
                  <a:srgbClr val="FF0000"/>
                </a:highlight>
                <a:latin typeface="微软雅黑 Light" panose="020B0502040204020203" pitchFamily="34" charset="-122"/>
                <a:ea typeface="微软雅黑 Light" panose="020B0502040204020203" pitchFamily="34" charset="-122"/>
                <a:sym typeface="+mn-ea"/>
              </a:rPr>
              <a:t>所以</a:t>
            </a:r>
            <a:r>
              <a:rPr lang="en-US" altLang="zh-CN" sz="1400" dirty="0" smtClean="0">
                <a:highlight>
                  <a:srgbClr val="FF0000"/>
                </a:highlight>
                <a:latin typeface="微软雅黑 Light" panose="020B0502040204020203" pitchFamily="34" charset="-122"/>
                <a:ea typeface="微软雅黑 Light" panose="020B0502040204020203" pitchFamily="34" charset="-122"/>
                <a:sym typeface="+mn-ea"/>
              </a:rPr>
              <a:t>3.2V</a:t>
            </a:r>
            <a:r>
              <a:rPr lang="zh-CN" altLang="en-US" sz="1400" dirty="0" smtClean="0">
                <a:highlight>
                  <a:srgbClr val="FF0000"/>
                </a:highlight>
                <a:latin typeface="微软雅黑 Light" panose="020B0502040204020203" pitchFamily="34" charset="-122"/>
                <a:ea typeface="微软雅黑 Light" panose="020B0502040204020203" pitchFamily="34" charset="-122"/>
                <a:sym typeface="+mn-ea"/>
              </a:rPr>
              <a:t>以下就要及时补电</a:t>
            </a:r>
            <a:endParaRPr lang="zh-CN" altLang="en-US" sz="1400" dirty="0" smtClean="0">
              <a:highlight>
                <a:srgbClr val="FF0000"/>
              </a:highlight>
              <a:latin typeface="微软雅黑 Light" panose="020B0502040204020203" pitchFamily="34" charset="-122"/>
              <a:ea typeface="微软雅黑 Light" panose="020B0502040204020203" pitchFamily="34" charset="-122"/>
              <a:sym typeface="+mn-ea"/>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7516495" cy="316865"/>
          </a:xfrm>
        </p:spPr>
        <p:txBody>
          <a:bodyPr/>
          <a:lstStyle/>
          <a:p>
            <a:pPr>
              <a:lnSpc>
                <a:spcPct val="100000"/>
              </a:lnSpc>
            </a:pPr>
            <a:r>
              <a:rPr dirty="0" smtClean="0"/>
              <a:t>存储</a:t>
            </a:r>
            <a:r>
              <a:rPr dirty="0" smtClean="0"/>
              <a:t>特性</a:t>
            </a:r>
            <a:endParaRPr dirty="0" smtClean="0"/>
          </a:p>
        </p:txBody>
      </p:sp>
      <p:sp>
        <p:nvSpPr>
          <p:cNvPr id="2" name="文本框 1"/>
          <p:cNvSpPr txBox="1"/>
          <p:nvPr/>
        </p:nvSpPr>
        <p:spPr>
          <a:xfrm>
            <a:off x="622300" y="765175"/>
            <a:ext cx="10859135" cy="1409065"/>
          </a:xfrm>
          <a:prstGeom prst="rect">
            <a:avLst/>
          </a:prstGeom>
          <a:noFill/>
        </p:spPr>
        <p:txBody>
          <a:bodyPr wrap="square" rtlCol="0">
            <a:noAutofit/>
          </a:bodyPr>
          <a:p>
            <a:pPr lvl="0" algn="l">
              <a:lnSpc>
                <a:spcPct val="150000"/>
              </a:lnSpc>
              <a:buClrTx/>
              <a:buSzTx/>
              <a:buFont typeface="Wingdings" panose="05000000000000000000" charset="0"/>
            </a:pPr>
            <a:r>
              <a:rPr lang="zh-CN" altLang="en-US" sz="1400" dirty="0" smtClean="0">
                <a:highlight>
                  <a:srgbClr val="000000">
                    <a:alpha val="0"/>
                  </a:srgbClr>
                </a:highlight>
                <a:latin typeface="微软雅黑 Light" panose="020B0502040204020203" pitchFamily="34" charset="-122"/>
                <a:ea typeface="微软雅黑 Light" panose="020B0502040204020203" pitchFamily="34" charset="-122"/>
                <a:sym typeface="+mn-ea"/>
              </a:rPr>
              <a:t>（</a:t>
            </a:r>
            <a:r>
              <a:rPr lang="en-US" altLang="zh-CN" sz="1400" dirty="0" smtClean="0">
                <a:highlight>
                  <a:srgbClr val="000000">
                    <a:alpha val="0"/>
                  </a:srgbClr>
                </a:highlight>
                <a:latin typeface="微软雅黑 Light" panose="020B0502040204020203" pitchFamily="34" charset="-122"/>
                <a:ea typeface="微软雅黑 Light" panose="020B0502040204020203" pitchFamily="34" charset="-122"/>
                <a:sym typeface="+mn-ea"/>
              </a:rPr>
              <a:t>1</a:t>
            </a:r>
            <a:r>
              <a:rPr lang="zh-CN" altLang="en-US" sz="1400" dirty="0" smtClean="0">
                <a:highlight>
                  <a:srgbClr val="000000">
                    <a:alpha val="0"/>
                  </a:srgbClr>
                </a:highlight>
                <a:latin typeface="微软雅黑 Light" panose="020B0502040204020203" pitchFamily="34" charset="-122"/>
                <a:ea typeface="微软雅黑 Light" panose="020B0502040204020203" pitchFamily="34" charset="-122"/>
                <a:sym typeface="+mn-ea"/>
              </a:rPr>
              <a:t>）</a:t>
            </a:r>
            <a:r>
              <a:rPr lang="zh-CN" altLang="en-US" sz="1400" dirty="0" smtClean="0">
                <a:highlight>
                  <a:srgbClr val="000000">
                    <a:alpha val="0"/>
                  </a:srgbClr>
                </a:highlight>
                <a:latin typeface="微软雅黑 Light" panose="020B0502040204020203" pitchFamily="34" charset="-122"/>
                <a:ea typeface="微软雅黑 Light" panose="020B0502040204020203" pitchFamily="34" charset="-122"/>
                <a:sym typeface="+mn-ea"/>
              </a:rPr>
              <a:t>电池在存储时具有</a:t>
            </a:r>
            <a:r>
              <a:rPr lang="zh-CN" altLang="en-US" sz="1400" dirty="0" smtClean="0">
                <a:highlight>
                  <a:srgbClr val="FFFF00"/>
                </a:highlight>
                <a:latin typeface="微软雅黑 Light" panose="020B0502040204020203" pitchFamily="34" charset="-122"/>
                <a:ea typeface="微软雅黑 Light" panose="020B0502040204020203" pitchFamily="34" charset="-122"/>
                <a:sym typeface="+mn-ea"/>
              </a:rPr>
              <a:t>永久不可逆的健康度衰减</a:t>
            </a:r>
            <a:r>
              <a:rPr lang="zh-CN" altLang="en-US" sz="1400" dirty="0" smtClean="0">
                <a:highlight>
                  <a:srgbClr val="FFFF00"/>
                </a:highlight>
                <a:latin typeface="微软雅黑 Light" panose="020B0502040204020203" pitchFamily="34" charset="-122"/>
                <a:ea typeface="微软雅黑 Light" panose="020B0502040204020203" pitchFamily="34" charset="-122"/>
                <a:sym typeface="+mn-ea"/>
              </a:rPr>
              <a:t>(</a:t>
            </a:r>
            <a:r>
              <a:rPr lang="zh-CN" altLang="en-US" sz="1400" dirty="0" smtClean="0">
                <a:highlight>
                  <a:srgbClr val="FFFF00"/>
                </a:highlight>
                <a:latin typeface="微软雅黑 Light" panose="020B0502040204020203" pitchFamily="34" charset="-122"/>
                <a:ea typeface="微软雅黑 Light" panose="020B0502040204020203" pitchFamily="34" charset="-122"/>
                <a:sym typeface="+mn-ea"/>
              </a:rPr>
              <a:t>以下简称</a:t>
            </a:r>
            <a:r>
              <a:rPr lang="zh-CN" altLang="en-US" sz="1400" dirty="0" smtClean="0">
                <a:highlight>
                  <a:srgbClr val="FFFF00"/>
                </a:highlight>
                <a:latin typeface="微软雅黑 Light" panose="020B0502040204020203" pitchFamily="34" charset="-122"/>
                <a:ea typeface="微软雅黑 Light" panose="020B0502040204020203" pitchFamily="34" charset="-122"/>
                <a:sym typeface="+mn-ea"/>
              </a:rPr>
              <a:t>SOH</a:t>
            </a:r>
            <a:r>
              <a:rPr lang="zh-CN" altLang="en-US" sz="1400" dirty="0" smtClean="0">
                <a:highlight>
                  <a:srgbClr val="FFFF00"/>
                </a:highlight>
                <a:latin typeface="微软雅黑 Light" panose="020B0502040204020203" pitchFamily="34" charset="-122"/>
                <a:ea typeface="微软雅黑 Light" panose="020B0502040204020203" pitchFamily="34" charset="-122"/>
                <a:sym typeface="+mn-ea"/>
              </a:rPr>
              <a:t>衰减</a:t>
            </a:r>
            <a:r>
              <a:rPr lang="zh-CN" altLang="en-US" sz="1400" dirty="0" smtClean="0">
                <a:highlight>
                  <a:srgbClr val="FFFF00"/>
                </a:highlight>
                <a:latin typeface="微软雅黑 Light" panose="020B0502040204020203" pitchFamily="34" charset="-122"/>
                <a:ea typeface="微软雅黑 Light" panose="020B0502040204020203" pitchFamily="34" charset="-122"/>
                <a:sym typeface="+mn-ea"/>
              </a:rPr>
              <a:t>)</a:t>
            </a:r>
            <a:r>
              <a:rPr lang="zh-CN" altLang="en-US" sz="1400" dirty="0" smtClean="0">
                <a:highlight>
                  <a:srgbClr val="000000">
                    <a:alpha val="0"/>
                  </a:srgbClr>
                </a:highlight>
                <a:latin typeface="微软雅黑 Light" panose="020B0502040204020203" pitchFamily="34" charset="-122"/>
                <a:ea typeface="微软雅黑 Light" panose="020B0502040204020203" pitchFamily="34" charset="-122"/>
                <a:sym typeface="+mn-ea"/>
              </a:rPr>
              <a:t>，首年衰减约额定容量</a:t>
            </a:r>
            <a:r>
              <a:rPr lang="zh-CN" altLang="en-US" sz="1400" dirty="0" smtClean="0">
                <a:highlight>
                  <a:srgbClr val="000000">
                    <a:alpha val="0"/>
                  </a:srgbClr>
                </a:highlight>
                <a:latin typeface="微软雅黑 Light" panose="020B0502040204020203" pitchFamily="34" charset="-122"/>
                <a:ea typeface="微软雅黑 Light" panose="020B0502040204020203" pitchFamily="34" charset="-122"/>
                <a:sym typeface="+mn-ea"/>
              </a:rPr>
              <a:t>*3%</a:t>
            </a:r>
            <a:r>
              <a:rPr lang="zh-CN" altLang="en-US" sz="1400" dirty="0" smtClean="0">
                <a:highlight>
                  <a:srgbClr val="000000">
                    <a:alpha val="0"/>
                  </a:srgbClr>
                </a:highlight>
                <a:latin typeface="微软雅黑 Light" panose="020B0502040204020203" pitchFamily="34" charset="-122"/>
                <a:ea typeface="微软雅黑 Light" panose="020B0502040204020203" pitchFamily="34" charset="-122"/>
                <a:sym typeface="+mn-ea"/>
              </a:rPr>
              <a:t>。超期存储必然导致电池首次上站无法满足宣称能力；</a:t>
            </a:r>
            <a:endParaRPr lang="zh-CN" altLang="en-US" sz="1400" dirty="0" smtClean="0">
              <a:highlight>
                <a:srgbClr val="000000">
                  <a:alpha val="0"/>
                </a:srgbClr>
              </a:highlight>
              <a:latin typeface="微软雅黑 Light" panose="020B0502040204020203" pitchFamily="34" charset="-122"/>
              <a:ea typeface="微软雅黑 Light" panose="020B0502040204020203" pitchFamily="34" charset="-122"/>
              <a:sym typeface="+mn-ea"/>
            </a:endParaRPr>
          </a:p>
          <a:p>
            <a:pPr lvl="0" algn="l">
              <a:lnSpc>
                <a:spcPct val="150000"/>
              </a:lnSpc>
              <a:buClrTx/>
              <a:buSzTx/>
              <a:buFont typeface="Wingdings" panose="05000000000000000000" charset="0"/>
            </a:pPr>
            <a:r>
              <a:rPr lang="zh-CN" altLang="en-US" sz="1400" dirty="0" smtClean="0">
                <a:highlight>
                  <a:srgbClr val="000000">
                    <a:alpha val="0"/>
                  </a:srgbClr>
                </a:highlight>
                <a:latin typeface="微软雅黑 Light" panose="020B0502040204020203" pitchFamily="34" charset="-122"/>
                <a:ea typeface="微软雅黑 Light" panose="020B0502040204020203" pitchFamily="34" charset="-122"/>
                <a:sym typeface="+mn-ea"/>
              </a:rPr>
              <a:t>（</a:t>
            </a:r>
            <a:r>
              <a:rPr lang="en-US" altLang="zh-CN" sz="1400" dirty="0" smtClean="0">
                <a:highlight>
                  <a:srgbClr val="000000">
                    <a:alpha val="0"/>
                  </a:srgbClr>
                </a:highlight>
                <a:latin typeface="微软雅黑 Light" panose="020B0502040204020203" pitchFamily="34" charset="-122"/>
                <a:ea typeface="微软雅黑 Light" panose="020B0502040204020203" pitchFamily="34" charset="-122"/>
                <a:sym typeface="+mn-ea"/>
              </a:rPr>
              <a:t>2</a:t>
            </a:r>
            <a:r>
              <a:rPr lang="zh-CN" altLang="en-US" sz="1400" dirty="0" smtClean="0">
                <a:highlight>
                  <a:srgbClr val="000000">
                    <a:alpha val="0"/>
                  </a:srgbClr>
                </a:highlight>
                <a:latin typeface="微软雅黑 Light" panose="020B0502040204020203" pitchFamily="34" charset="-122"/>
                <a:ea typeface="微软雅黑 Light" panose="020B0502040204020203" pitchFamily="34" charset="-122"/>
                <a:sym typeface="+mn-ea"/>
              </a:rPr>
              <a:t>）</a:t>
            </a:r>
            <a:r>
              <a:rPr lang="zh-CN" altLang="en-US" sz="1400" dirty="0" smtClean="0">
                <a:highlight>
                  <a:srgbClr val="000000">
                    <a:alpha val="0"/>
                  </a:srgbClr>
                </a:highlight>
                <a:latin typeface="微软雅黑 Light" panose="020B0502040204020203" pitchFamily="34" charset="-122"/>
                <a:ea typeface="微软雅黑 Light" panose="020B0502040204020203" pitchFamily="34" charset="-122"/>
                <a:sym typeface="+mn-ea"/>
              </a:rPr>
              <a:t>电池在存储时具有</a:t>
            </a:r>
            <a:r>
              <a:rPr lang="zh-CN" altLang="en-US" sz="1400" dirty="0" smtClean="0">
                <a:highlight>
                  <a:srgbClr val="FFFF00"/>
                </a:highlight>
                <a:latin typeface="微软雅黑 Light" panose="020B0502040204020203" pitchFamily="34" charset="-122"/>
                <a:ea typeface="微软雅黑 Light" panose="020B0502040204020203" pitchFamily="34" charset="-122"/>
                <a:sym typeface="+mn-ea"/>
              </a:rPr>
              <a:t>可逆的电量衰减</a:t>
            </a:r>
            <a:r>
              <a:rPr lang="zh-CN" altLang="en-US" sz="1400" dirty="0" smtClean="0">
                <a:highlight>
                  <a:srgbClr val="FFFF00"/>
                </a:highlight>
                <a:latin typeface="微软雅黑 Light" panose="020B0502040204020203" pitchFamily="34" charset="-122"/>
                <a:ea typeface="微软雅黑 Light" panose="020B0502040204020203" pitchFamily="34" charset="-122"/>
                <a:sym typeface="+mn-ea"/>
              </a:rPr>
              <a:t>（以下简称</a:t>
            </a:r>
            <a:r>
              <a:rPr lang="zh-CN" altLang="en-US" sz="1400" dirty="0" smtClean="0">
                <a:highlight>
                  <a:srgbClr val="FFFF00"/>
                </a:highlight>
                <a:latin typeface="微软雅黑 Light" panose="020B0502040204020203" pitchFamily="34" charset="-122"/>
                <a:ea typeface="微软雅黑 Light" panose="020B0502040204020203" pitchFamily="34" charset="-122"/>
                <a:sym typeface="+mn-ea"/>
              </a:rPr>
              <a:t>SOC</a:t>
            </a:r>
            <a:r>
              <a:rPr lang="zh-CN" altLang="en-US" sz="1400" dirty="0" smtClean="0">
                <a:highlight>
                  <a:srgbClr val="FFFF00"/>
                </a:highlight>
                <a:latin typeface="微软雅黑 Light" panose="020B0502040204020203" pitchFamily="34" charset="-122"/>
                <a:ea typeface="微软雅黑 Light" panose="020B0502040204020203" pitchFamily="34" charset="-122"/>
                <a:sym typeface="+mn-ea"/>
              </a:rPr>
              <a:t>衰减）</a:t>
            </a:r>
            <a:r>
              <a:rPr lang="zh-CN" altLang="en-US" sz="1400" dirty="0" smtClean="0">
                <a:highlight>
                  <a:srgbClr val="FFFF00"/>
                </a:highlight>
                <a:latin typeface="微软雅黑 Light" panose="020B0502040204020203" pitchFamily="34" charset="-122"/>
                <a:ea typeface="微软雅黑 Light" panose="020B0502040204020203" pitchFamily="34" charset="-122"/>
                <a:sym typeface="+mn-ea"/>
              </a:rPr>
              <a:t>，</a:t>
            </a:r>
            <a:r>
              <a:rPr lang="zh-CN" altLang="en-US" sz="1400" dirty="0" smtClean="0">
                <a:latin typeface="微软雅黑 Light" panose="020B0502040204020203" pitchFamily="34" charset="-122"/>
                <a:ea typeface="微软雅黑 Light" panose="020B0502040204020203" pitchFamily="34" charset="-122"/>
                <a:sym typeface="+mn-ea"/>
              </a:rPr>
              <a:t>每月</a:t>
            </a:r>
            <a:r>
              <a:rPr lang="en-US" altLang="zh-CN" sz="1400" dirty="0" smtClean="0">
                <a:latin typeface="微软雅黑 Light" panose="020B0502040204020203" pitchFamily="34" charset="-122"/>
                <a:ea typeface="微软雅黑 Light" panose="020B0502040204020203" pitchFamily="34" charset="-122"/>
                <a:sym typeface="+mn-ea"/>
              </a:rPr>
              <a:t>2%-3%</a:t>
            </a:r>
            <a:r>
              <a:rPr lang="zh-CN" altLang="en-US" sz="1400" dirty="0" smtClean="0">
                <a:latin typeface="微软雅黑 Light" panose="020B0502040204020203" pitchFamily="34" charset="-122"/>
                <a:ea typeface="微软雅黑 Light" panose="020B0502040204020203" pitchFamily="34" charset="-122"/>
                <a:sym typeface="+mn-ea"/>
              </a:rPr>
              <a:t>左右</a:t>
            </a:r>
            <a:r>
              <a:rPr lang="zh-CN" altLang="en-US" sz="1400" dirty="0" smtClean="0">
                <a:highlight>
                  <a:srgbClr val="000000">
                    <a:alpha val="0"/>
                  </a:srgbClr>
                </a:highlight>
                <a:latin typeface="微软雅黑 Light" panose="020B0502040204020203" pitchFamily="34" charset="-122"/>
                <a:ea typeface="微软雅黑 Light" panose="020B0502040204020203" pitchFamily="34" charset="-122"/>
                <a:sym typeface="+mn-ea"/>
              </a:rPr>
              <a:t>，损失的电量需要通过定期补电进行恢复。长期不补电会</a:t>
            </a:r>
            <a:r>
              <a:rPr lang="zh-CN" altLang="en-US" sz="1400" dirty="0" smtClean="0">
                <a:highlight>
                  <a:srgbClr val="FF0000"/>
                </a:highlight>
                <a:latin typeface="微软雅黑 Light" panose="020B0502040204020203" pitchFamily="34" charset="-122"/>
                <a:ea typeface="微软雅黑 Light" panose="020B0502040204020203" pitchFamily="34" charset="-122"/>
                <a:sym typeface="+mn-ea"/>
              </a:rPr>
              <a:t>导致电池过放</a:t>
            </a:r>
            <a:r>
              <a:rPr lang="zh-CN" altLang="en-US" sz="1400" dirty="0" smtClean="0">
                <a:highlight>
                  <a:srgbClr val="000000">
                    <a:alpha val="0"/>
                  </a:srgbClr>
                </a:highlight>
                <a:latin typeface="微软雅黑 Light" panose="020B0502040204020203" pitchFamily="34" charset="-122"/>
                <a:ea typeface="微软雅黑 Light" panose="020B0502040204020203" pitchFamily="34" charset="-122"/>
                <a:sym typeface="+mn-ea"/>
              </a:rPr>
              <a:t>，过放后的电池存在安全风险必须报废；</a:t>
            </a:r>
            <a:endParaRPr lang="zh-CN" altLang="en-US" sz="1400" dirty="0" smtClean="0">
              <a:highlight>
                <a:srgbClr val="000000">
                  <a:alpha val="0"/>
                </a:srgbClr>
              </a:highlight>
              <a:latin typeface="微软雅黑 Light" panose="020B0502040204020203" pitchFamily="34" charset="-122"/>
              <a:ea typeface="微软雅黑 Light" panose="020B0502040204020203" pitchFamily="34" charset="-122"/>
              <a:sym typeface="+mn-ea"/>
            </a:endParaRPr>
          </a:p>
        </p:txBody>
      </p:sp>
      <p:graphicFrame>
        <p:nvGraphicFramePr>
          <p:cNvPr id="4" name="图表 3"/>
          <p:cNvGraphicFramePr/>
          <p:nvPr/>
        </p:nvGraphicFramePr>
        <p:xfrm>
          <a:off x="694690" y="2297430"/>
          <a:ext cx="4175125" cy="2308860"/>
        </p:xfrm>
        <a:graphic>
          <a:graphicData uri="http://schemas.openxmlformats.org/drawingml/2006/chart">
            <c:chart xmlns:c="http://schemas.openxmlformats.org/drawingml/2006/chart" xmlns:r="http://schemas.openxmlformats.org/officeDocument/2006/relationships" r:id="rId1"/>
          </a:graphicData>
        </a:graphic>
      </p:graphicFrame>
      <p:sp>
        <p:nvSpPr>
          <p:cNvPr id="6" name="文本框 5"/>
          <p:cNvSpPr txBox="1"/>
          <p:nvPr/>
        </p:nvSpPr>
        <p:spPr>
          <a:xfrm>
            <a:off x="4938395" y="2348865"/>
            <a:ext cx="5678805" cy="1688465"/>
          </a:xfrm>
          <a:prstGeom prst="rect">
            <a:avLst/>
          </a:prstGeom>
          <a:noFill/>
        </p:spPr>
        <p:txBody>
          <a:bodyPr wrap="square" rtlCol="0">
            <a:noAutofit/>
          </a:bodyPr>
          <a:p>
            <a:pPr lvl="0" algn="l">
              <a:lnSpc>
                <a:spcPct val="150000"/>
              </a:lnSpc>
              <a:buClrTx/>
              <a:buSzTx/>
              <a:buFont typeface="Wingdings" panose="05000000000000000000" charset="0"/>
            </a:pPr>
            <a:r>
              <a:rPr lang="zh-CN" altLang="en-US" sz="1400" dirty="0" smtClean="0">
                <a:highlight>
                  <a:srgbClr val="000000">
                    <a:alpha val="0"/>
                  </a:srgbClr>
                </a:highlight>
                <a:latin typeface="微软雅黑 Light" panose="020B0502040204020203" pitchFamily="34" charset="-122"/>
                <a:ea typeface="微软雅黑 Light" panose="020B0502040204020203" pitchFamily="34" charset="-122"/>
                <a:sym typeface="+mn-ea"/>
              </a:rPr>
              <a:t>磷酸铁锂电池在</a:t>
            </a:r>
            <a:r>
              <a:rPr lang="zh-CN" altLang="en-US" sz="1400" dirty="0" smtClean="0">
                <a:highlight>
                  <a:srgbClr val="00FF00"/>
                </a:highlight>
                <a:latin typeface="微软雅黑 Light" panose="020B0502040204020203" pitchFamily="34" charset="-122"/>
                <a:ea typeface="微软雅黑 Light" panose="020B0502040204020203" pitchFamily="34" charset="-122"/>
                <a:sym typeface="+mn-ea"/>
              </a:rPr>
              <a:t>25</a:t>
            </a:r>
            <a:r>
              <a:rPr lang="zh-CN" altLang="en-US" sz="1400" dirty="0" smtClean="0">
                <a:highlight>
                  <a:srgbClr val="00FF00"/>
                </a:highlight>
                <a:latin typeface="微软雅黑 Light" panose="020B0502040204020203" pitchFamily="34" charset="-122"/>
                <a:ea typeface="微软雅黑 Light" panose="020B0502040204020203" pitchFamily="34" charset="-122"/>
                <a:sym typeface="+mn-ea"/>
              </a:rPr>
              <a:t>℃</a:t>
            </a:r>
            <a:r>
              <a:rPr lang="zh-CN" altLang="en-US" sz="1400" dirty="0" smtClean="0">
                <a:highlight>
                  <a:srgbClr val="00FF00"/>
                </a:highlight>
                <a:latin typeface="微软雅黑 Light" panose="020B0502040204020203" pitchFamily="34" charset="-122"/>
                <a:ea typeface="微软雅黑 Light" panose="020B0502040204020203" pitchFamily="34" charset="-122"/>
                <a:sym typeface="+mn-ea"/>
              </a:rPr>
              <a:t>下</a:t>
            </a:r>
            <a:r>
              <a:rPr lang="zh-CN" altLang="en-US" sz="1400" dirty="0" smtClean="0">
                <a:highlight>
                  <a:srgbClr val="000000">
                    <a:alpha val="0"/>
                  </a:srgbClr>
                </a:highlight>
                <a:latin typeface="微软雅黑 Light" panose="020B0502040204020203" pitchFamily="34" charset="-122"/>
                <a:ea typeface="微软雅黑 Light" panose="020B0502040204020203" pitchFamily="34" charset="-122"/>
                <a:sym typeface="+mn-ea"/>
              </a:rPr>
              <a:t>，</a:t>
            </a:r>
            <a:r>
              <a:rPr lang="zh-CN" altLang="en-US" sz="1400" dirty="0" smtClean="0">
                <a:highlight>
                  <a:srgbClr val="00FF00"/>
                </a:highlight>
                <a:latin typeface="微软雅黑 Light" panose="020B0502040204020203" pitchFamily="34" charset="-122"/>
                <a:ea typeface="微软雅黑 Light" panose="020B0502040204020203" pitchFamily="34" charset="-122"/>
                <a:sym typeface="+mn-ea"/>
              </a:rPr>
              <a:t>50%SOC</a:t>
            </a:r>
            <a:r>
              <a:rPr lang="zh-CN" altLang="en-US" sz="1400" dirty="0" smtClean="0">
                <a:highlight>
                  <a:srgbClr val="000000">
                    <a:alpha val="0"/>
                  </a:srgbClr>
                </a:highlight>
                <a:latin typeface="微软雅黑 Light" panose="020B0502040204020203" pitchFamily="34" charset="-122"/>
                <a:ea typeface="微软雅黑 Light" panose="020B0502040204020203" pitchFamily="34" charset="-122"/>
                <a:sym typeface="+mn-ea"/>
              </a:rPr>
              <a:t>状态存储，其衰减速率可参考</a:t>
            </a:r>
            <a:r>
              <a:rPr lang="zh-CN" altLang="en-US" sz="1400" dirty="0" smtClean="0">
                <a:highlight>
                  <a:srgbClr val="000000">
                    <a:alpha val="0"/>
                  </a:srgbClr>
                </a:highlight>
                <a:latin typeface="微软雅黑 Light" panose="020B0502040204020203" pitchFamily="34" charset="-122"/>
                <a:ea typeface="微软雅黑 Light" panose="020B0502040204020203" pitchFamily="34" charset="-122"/>
                <a:sym typeface="+mn-ea"/>
              </a:rPr>
              <a:t>左</a:t>
            </a:r>
            <a:r>
              <a:rPr lang="zh-CN" altLang="en-US" sz="1400" dirty="0" smtClean="0">
                <a:highlight>
                  <a:srgbClr val="000000">
                    <a:alpha val="0"/>
                  </a:srgbClr>
                </a:highlight>
                <a:latin typeface="微软雅黑 Light" panose="020B0502040204020203" pitchFamily="34" charset="-122"/>
                <a:ea typeface="微软雅黑 Light" panose="020B0502040204020203" pitchFamily="34" charset="-122"/>
                <a:sym typeface="+mn-ea"/>
              </a:rPr>
              <a:t>图：</a:t>
            </a:r>
            <a:endParaRPr lang="zh-CN" altLang="en-US" sz="1400" dirty="0" smtClean="0">
              <a:highlight>
                <a:srgbClr val="000000">
                  <a:alpha val="0"/>
                </a:srgbClr>
              </a:highlight>
              <a:latin typeface="微软雅黑 Light" panose="020B0502040204020203" pitchFamily="34" charset="-122"/>
              <a:ea typeface="微软雅黑 Light" panose="020B0502040204020203" pitchFamily="34" charset="-122"/>
              <a:sym typeface="+mn-ea"/>
            </a:endParaRPr>
          </a:p>
          <a:p>
            <a:pPr lvl="0" algn="l">
              <a:lnSpc>
                <a:spcPct val="150000"/>
              </a:lnSpc>
              <a:buClrTx/>
              <a:buSzTx/>
              <a:buFont typeface="Wingdings" panose="05000000000000000000" charset="0"/>
            </a:pPr>
            <a:r>
              <a:rPr lang="zh-CN" altLang="en-US" sz="1400" dirty="0" smtClean="0">
                <a:highlight>
                  <a:srgbClr val="000000">
                    <a:alpha val="0"/>
                  </a:srgbClr>
                </a:highlight>
                <a:latin typeface="微软雅黑 Light" panose="020B0502040204020203" pitchFamily="34" charset="-122"/>
                <a:ea typeface="微软雅黑 Light" panose="020B0502040204020203" pitchFamily="34" charset="-122"/>
                <a:sym typeface="+mn-ea"/>
              </a:rPr>
              <a:t>（</a:t>
            </a:r>
            <a:r>
              <a:rPr lang="en-US" altLang="zh-CN" sz="1400" dirty="0" smtClean="0">
                <a:highlight>
                  <a:srgbClr val="000000">
                    <a:alpha val="0"/>
                  </a:srgbClr>
                </a:highlight>
                <a:latin typeface="微软雅黑 Light" panose="020B0502040204020203" pitchFamily="34" charset="-122"/>
                <a:ea typeface="微软雅黑 Light" panose="020B0502040204020203" pitchFamily="34" charset="-122"/>
                <a:sym typeface="+mn-ea"/>
              </a:rPr>
              <a:t>1</a:t>
            </a:r>
            <a:r>
              <a:rPr lang="zh-CN" altLang="en-US" sz="1400" dirty="0" smtClean="0">
                <a:highlight>
                  <a:srgbClr val="000000">
                    <a:alpha val="0"/>
                  </a:srgbClr>
                </a:highlight>
                <a:latin typeface="微软雅黑 Light" panose="020B0502040204020203" pitchFamily="34" charset="-122"/>
                <a:ea typeface="微软雅黑 Light" panose="020B0502040204020203" pitchFamily="34" charset="-122"/>
                <a:sym typeface="+mn-ea"/>
              </a:rPr>
              <a:t>）可认为首年SOH衰减3%，次年再衰减2%；</a:t>
            </a:r>
            <a:endParaRPr lang="zh-CN" altLang="en-US" sz="1400" dirty="0" smtClean="0">
              <a:highlight>
                <a:srgbClr val="000000">
                  <a:alpha val="0"/>
                </a:srgbClr>
              </a:highlight>
              <a:latin typeface="微软雅黑 Light" panose="020B0502040204020203" pitchFamily="34" charset="-122"/>
              <a:ea typeface="微软雅黑 Light" panose="020B0502040204020203" pitchFamily="34" charset="-122"/>
              <a:sym typeface="+mn-ea"/>
            </a:endParaRPr>
          </a:p>
          <a:p>
            <a:pPr lvl="0" algn="l">
              <a:lnSpc>
                <a:spcPct val="150000"/>
              </a:lnSpc>
              <a:buClrTx/>
              <a:buSzTx/>
              <a:buFont typeface="Wingdings" panose="05000000000000000000" charset="0"/>
            </a:pPr>
            <a:r>
              <a:rPr lang="zh-CN" altLang="en-US" sz="1400" dirty="0" smtClean="0">
                <a:highlight>
                  <a:srgbClr val="FFFF00"/>
                </a:highlight>
                <a:latin typeface="微软雅黑 Light" panose="020B0502040204020203" pitchFamily="34" charset="-122"/>
                <a:ea typeface="微软雅黑 Light" panose="020B0502040204020203" pitchFamily="34" charset="-122"/>
                <a:sym typeface="+mn-ea"/>
              </a:rPr>
              <a:t>（</a:t>
            </a:r>
            <a:r>
              <a:rPr lang="en-US" altLang="zh-CN" sz="1400" dirty="0" smtClean="0">
                <a:highlight>
                  <a:srgbClr val="FFFF00"/>
                </a:highlight>
                <a:latin typeface="微软雅黑 Light" panose="020B0502040204020203" pitchFamily="34" charset="-122"/>
                <a:ea typeface="微软雅黑 Light" panose="020B0502040204020203" pitchFamily="34" charset="-122"/>
                <a:sym typeface="+mn-ea"/>
              </a:rPr>
              <a:t>2</a:t>
            </a:r>
            <a:r>
              <a:rPr lang="zh-CN" altLang="en-US" sz="1400" dirty="0" smtClean="0">
                <a:highlight>
                  <a:srgbClr val="FFFF00"/>
                </a:highlight>
                <a:latin typeface="微软雅黑 Light" panose="020B0502040204020203" pitchFamily="34" charset="-122"/>
                <a:ea typeface="微软雅黑 Light" panose="020B0502040204020203" pitchFamily="34" charset="-122"/>
                <a:sym typeface="+mn-ea"/>
              </a:rPr>
              <a:t>）存储温度每提升10℃，可近似认为衰减速率变为1.5倍</a:t>
            </a:r>
            <a:r>
              <a:rPr lang="zh-CN" altLang="en-US" sz="1400" dirty="0" smtClean="0">
                <a:highlight>
                  <a:srgbClr val="000000">
                    <a:alpha val="0"/>
                  </a:srgbClr>
                </a:highlight>
                <a:latin typeface="微软雅黑 Light" panose="020B0502040204020203" pitchFamily="34" charset="-122"/>
                <a:ea typeface="微软雅黑 Light" panose="020B0502040204020203" pitchFamily="34" charset="-122"/>
                <a:sym typeface="+mn-ea"/>
              </a:rPr>
              <a:t>；</a:t>
            </a:r>
            <a:endParaRPr lang="zh-CN" altLang="en-US" sz="1400" dirty="0" smtClean="0">
              <a:highlight>
                <a:srgbClr val="000000">
                  <a:alpha val="0"/>
                </a:srgbClr>
              </a:highlight>
              <a:latin typeface="微软雅黑 Light" panose="020B0502040204020203" pitchFamily="34" charset="-122"/>
              <a:ea typeface="微软雅黑 Light" panose="020B0502040204020203" pitchFamily="34" charset="-122"/>
              <a:sym typeface="+mn-ea"/>
            </a:endParaRPr>
          </a:p>
          <a:p>
            <a:pPr lvl="0" algn="l">
              <a:lnSpc>
                <a:spcPct val="150000"/>
              </a:lnSpc>
              <a:buClrTx/>
              <a:buSzTx/>
              <a:buFont typeface="Wingdings" panose="05000000000000000000" charset="0"/>
            </a:pPr>
            <a:endParaRPr lang="zh-CN" altLang="en-US" sz="1400" dirty="0" smtClean="0">
              <a:highlight>
                <a:srgbClr val="000000">
                  <a:alpha val="0"/>
                </a:srgbClr>
              </a:highlight>
              <a:latin typeface="微软雅黑 Light" panose="020B0502040204020203" pitchFamily="34" charset="-122"/>
              <a:ea typeface="微软雅黑 Light" panose="020B0502040204020203" pitchFamily="34" charset="-122"/>
              <a:sym typeface="+mn-ea"/>
            </a:endParaRPr>
          </a:p>
          <a:p>
            <a:pPr lvl="0" algn="l">
              <a:lnSpc>
                <a:spcPct val="150000"/>
              </a:lnSpc>
              <a:buClrTx/>
              <a:buSzTx/>
              <a:buFont typeface="Wingdings" panose="05000000000000000000" charset="0"/>
            </a:pPr>
            <a:r>
              <a:rPr lang="zh-CN" altLang="en-US" sz="1400" dirty="0" smtClean="0">
                <a:highlight>
                  <a:srgbClr val="FF0000"/>
                </a:highlight>
                <a:latin typeface="微软雅黑 Light" panose="020B0502040204020203" pitchFamily="34" charset="-122"/>
                <a:ea typeface="微软雅黑 Light" panose="020B0502040204020203" pitchFamily="34" charset="-122"/>
                <a:sym typeface="+mn-ea"/>
              </a:rPr>
              <a:t>补电总结：3.2V及时补电，2.5V过放边界，2.0V报废边界</a:t>
            </a:r>
            <a:endParaRPr lang="zh-CN" altLang="en-US" sz="1400" dirty="0" smtClean="0">
              <a:highlight>
                <a:srgbClr val="FF0000"/>
              </a:highlight>
              <a:latin typeface="微软雅黑 Light" panose="020B0502040204020203" pitchFamily="34" charset="-122"/>
              <a:ea typeface="微软雅黑 Light" panose="020B0502040204020203" pitchFamily="34" charset="-122"/>
              <a:sym typeface="+mn-ea"/>
            </a:endParaRPr>
          </a:p>
          <a:p>
            <a:pPr lvl="0" algn="l">
              <a:lnSpc>
                <a:spcPct val="150000"/>
              </a:lnSpc>
              <a:buClrTx/>
              <a:buSzTx/>
              <a:buFont typeface="Wingdings" panose="05000000000000000000" charset="0"/>
            </a:pPr>
            <a:endParaRPr lang="zh-CN" altLang="en-US" sz="1400" dirty="0" smtClean="0">
              <a:highlight>
                <a:srgbClr val="FF0000"/>
              </a:highlight>
              <a:latin typeface="微软雅黑 Light" panose="020B0502040204020203" pitchFamily="34" charset="-122"/>
              <a:ea typeface="微软雅黑 Light" panose="020B0502040204020203" pitchFamily="34" charset="-122"/>
              <a:sym typeface="+mn-ea"/>
            </a:endParaRPr>
          </a:p>
        </p:txBody>
      </p:sp>
    </p:spTree>
  </p:cSld>
  <p:clrMapOvr>
    <a:masterClrMapping/>
  </p:clrMapOvr>
  <p:timing>
    <p:tnLst>
      <p:par>
        <p:cTn id="1" dur="indefinite" restart="never" nodeType="tmRoot"/>
      </p:par>
    </p:tnLst>
  </p:timing>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6.xml><?xml version="1.0" encoding="utf-8"?>
<p:tagLst xmlns:p="http://schemas.openxmlformats.org/presentationml/2006/main">
  <p:tag name="KSO_WM_BEAUTIFY_FLAG" val=""/>
</p:tagLst>
</file>

<file path=ppt/tags/tag17.xml><?xml version="1.0" encoding="utf-8"?>
<p:tagLst xmlns:p="http://schemas.openxmlformats.org/presentationml/2006/main">
  <p:tag name="KSO_WM_BEAUTIFY_FLAG" val=""/>
</p:tagLst>
</file>

<file path=ppt/tags/tag18.xml><?xml version="1.0" encoding="utf-8"?>
<p:tagLst xmlns:p="http://schemas.openxmlformats.org/presentationml/2006/main">
  <p:tag name="KSO_WM_BEAUTIFY_FLAG" val=""/>
</p:tagLst>
</file>

<file path=ppt/tags/tag19.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20.xml><?xml version="1.0" encoding="utf-8"?>
<p:tagLst xmlns:p="http://schemas.openxmlformats.org/presentationml/2006/main">
  <p:tag name="KSO_WM_BEAUTIFY_FLAG" val=""/>
</p:tagLst>
</file>

<file path=ppt/tags/tag21.xml><?xml version="1.0" encoding="utf-8"?>
<p:tagLst xmlns:p="http://schemas.openxmlformats.org/presentationml/2006/main">
  <p:tag name="KSO_WM_BEAUTIFY_FLAG" val=""/>
</p:tagLst>
</file>

<file path=ppt/tags/tag22.xml><?xml version="1.0" encoding="utf-8"?>
<p:tagLst xmlns:p="http://schemas.openxmlformats.org/presentationml/2006/main">
  <p:tag name="KSO_WM_BEAUTIFY_FLAG" val=""/>
</p:tagLst>
</file>

<file path=ppt/tags/tag23.xml><?xml version="1.0" encoding="utf-8"?>
<p:tagLst xmlns:p="http://schemas.openxmlformats.org/presentationml/2006/main">
  <p:tag name="KSO_WM_BEAUTIFY_FLAG" val=""/>
</p:tagLst>
</file>

<file path=ppt/tags/tag24.xml><?xml version="1.0" encoding="utf-8"?>
<p:tagLst xmlns:p="http://schemas.openxmlformats.org/presentationml/2006/main">
  <p:tag name="KSO_WM_BEAUTIFY_FLAG" val=""/>
</p:tagLst>
</file>

<file path=ppt/tags/tag25.xml><?xml version="1.0" encoding="utf-8"?>
<p:tagLst xmlns:p="http://schemas.openxmlformats.org/presentationml/2006/main">
  <p:tag name="KSO_WM_BEAUTIFY_FLAG" val=""/>
</p:tagLst>
</file>

<file path=ppt/tags/tag26.xml><?xml version="1.0" encoding="utf-8"?>
<p:tagLst xmlns:p="http://schemas.openxmlformats.org/presentationml/2006/main">
  <p:tag name="KSO_WM_BEAUTIFY_FLAG" val=""/>
</p:tagLst>
</file>

<file path=ppt/tags/tag27.xml><?xml version="1.0" encoding="utf-8"?>
<p:tagLst xmlns:p="http://schemas.openxmlformats.org/presentationml/2006/main">
  <p:tag name="KSO_WM_BEAUTIFY_FLAG" val=""/>
</p:tagLst>
</file>

<file path=ppt/tags/tag28.xml><?xml version="1.0" encoding="utf-8"?>
<p:tagLst xmlns:p="http://schemas.openxmlformats.org/presentationml/2006/main">
  <p:tag name="KSO_WM_BEAUTIFY_FLAG" val=""/>
</p:tagLst>
</file>

<file path=ppt/tags/tag29.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30.xml><?xml version="1.0" encoding="utf-8"?>
<p:tagLst xmlns:p="http://schemas.openxmlformats.org/presentationml/2006/main">
  <p:tag name="KSO_WM_BEAUTIFY_FLAG" val=""/>
</p:tagLst>
</file>

<file path=ppt/tags/tag31.xml><?xml version="1.0" encoding="utf-8"?>
<p:tagLst xmlns:p="http://schemas.openxmlformats.org/presentationml/2006/main">
  <p:tag name="KSO_WM_BEAUTIFY_FLAG" val=""/>
</p:tagLst>
</file>

<file path=ppt/tags/tag32.xml><?xml version="1.0" encoding="utf-8"?>
<p:tagLst xmlns:p="http://schemas.openxmlformats.org/presentationml/2006/main">
  <p:tag name="KSO_WM_BEAUTIFY_FLAG" val=""/>
</p:tagLst>
</file>

<file path=ppt/tags/tag33.xml><?xml version="1.0" encoding="utf-8"?>
<p:tagLst xmlns:p="http://schemas.openxmlformats.org/presentationml/2006/main">
  <p:tag name="KSO_WM_BEAUTIFY_FLAG" val=""/>
</p:tagLst>
</file>

<file path=ppt/tags/tag34.xml><?xml version="1.0" encoding="utf-8"?>
<p:tagLst xmlns:p="http://schemas.openxmlformats.org/presentationml/2006/main">
  <p:tag name="KSO_WM_BEAUTIFY_FLAG" val=""/>
</p:tagLst>
</file>

<file path=ppt/tags/tag35.xml><?xml version="1.0" encoding="utf-8"?>
<p:tagLst xmlns:p="http://schemas.openxmlformats.org/presentationml/2006/main">
  <p:tag name="KSO_WM_BEAUTIFY_FLAG" val=""/>
</p:tagLst>
</file>

<file path=ppt/tags/tag36.xml><?xml version="1.0" encoding="utf-8"?>
<p:tagLst xmlns:p="http://schemas.openxmlformats.org/presentationml/2006/main">
  <p:tag name="KSO_WM_BEAUTIFY_FLAG" val=""/>
</p:tagLst>
</file>

<file path=ppt/tags/tag37.xml><?xml version="1.0" encoding="utf-8"?>
<p:tagLst xmlns:p="http://schemas.openxmlformats.org/presentationml/2006/main">
  <p:tag name="KSO_WM_BEAUTIFY_FLAG" val=""/>
</p:tagLst>
</file>

<file path=ppt/tags/tag38.xml><?xml version="1.0" encoding="utf-8"?>
<p:tagLst xmlns:p="http://schemas.openxmlformats.org/presentationml/2006/main">
  <p:tag name="KSO_WM_BEAUTIFY_FLAG" val=""/>
</p:tagLst>
</file>

<file path=ppt/tags/tag39.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40.xml><?xml version="1.0" encoding="utf-8"?>
<p:tagLst xmlns:p="http://schemas.openxmlformats.org/presentationml/2006/main">
  <p:tag name="KSO_WM_BEAUTIFY_FLAG" val=""/>
</p:tagLst>
</file>

<file path=ppt/tags/tag41.xml><?xml version="1.0" encoding="utf-8"?>
<p:tagLst xmlns:p="http://schemas.openxmlformats.org/presentationml/2006/main">
  <p:tag name="KSO_WM_BEAUTIFY_FLAG" val=""/>
</p:tagLst>
</file>

<file path=ppt/tags/tag42.xml><?xml version="1.0" encoding="utf-8"?>
<p:tagLst xmlns:p="http://schemas.openxmlformats.org/presentationml/2006/main">
  <p:tag name="KSO_WM_BEAUTIFY_FLAG" val=""/>
</p:tagLst>
</file>

<file path=ppt/tags/tag43.xml><?xml version="1.0" encoding="utf-8"?>
<p:tagLst xmlns:p="http://schemas.openxmlformats.org/presentationml/2006/main">
  <p:tag name="KSO_WM_BEAUTIFY_FLAG" val=""/>
</p:tagLst>
</file>

<file path=ppt/tags/tag44.xml><?xml version="1.0" encoding="utf-8"?>
<p:tagLst xmlns:p="http://schemas.openxmlformats.org/presentationml/2006/main">
  <p:tag name="KSO_WM_BEAUTIFY_FLAG" val=""/>
</p:tagLst>
</file>

<file path=ppt/tags/tag45.xml><?xml version="1.0" encoding="utf-8"?>
<p:tagLst xmlns:p="http://schemas.openxmlformats.org/presentationml/2006/main">
  <p:tag name="KSO_WM_BEAUTIFY_FLAG" val=""/>
</p:tagLst>
</file>

<file path=ppt/tags/tag46.xml><?xml version="1.0" encoding="utf-8"?>
<p:tagLst xmlns:p="http://schemas.openxmlformats.org/presentationml/2006/main">
  <p:tag name="KSO_WM_BEAUTIFY_FLAG" val=""/>
</p:tagLst>
</file>

<file path=ppt/tags/tag47.xml><?xml version="1.0" encoding="utf-8"?>
<p:tagLst xmlns:p="http://schemas.openxmlformats.org/presentationml/2006/main">
  <p:tag name="KSO_WM_BEAUTIFY_FLAG" val=""/>
</p:tagLst>
</file>

<file path=ppt/tags/tag48.xml><?xml version="1.0" encoding="utf-8"?>
<p:tagLst xmlns:p="http://schemas.openxmlformats.org/presentationml/2006/main">
  <p:tag name="KSO_WM_BEAUTIFY_FLAG" val=""/>
</p:tagLst>
</file>

<file path=ppt/tags/tag49.xml><?xml version="1.0" encoding="utf-8"?>
<p:tagLst xmlns:p="http://schemas.openxmlformats.org/presentationml/2006/main">
  <p:tag name="KSO_WM_DIAGRAM_VIRTUALLY_FRAME" val="{&quot;height&quot;:411.4,&quot;left&quot;:49,&quot;top&quot;:82.85,&quot;width&quot;:755.8250393700788}"/>
</p:tagLst>
</file>

<file path=ppt/tags/tag5.xml><?xml version="1.0" encoding="utf-8"?>
<p:tagLst xmlns:p="http://schemas.openxmlformats.org/presentationml/2006/main">
  <p:tag name="KSO_WM_BEAUTIFY_FLAG" val=""/>
</p:tagLst>
</file>

<file path=ppt/tags/tag50.xml><?xml version="1.0" encoding="utf-8"?>
<p:tagLst xmlns:p="http://schemas.openxmlformats.org/presentationml/2006/main">
  <p:tag name="KSO_WM_DIAGRAM_VIRTUALLY_FRAME" val="{&quot;height&quot;:411.4,&quot;left&quot;:49,&quot;top&quot;:82.85,&quot;width&quot;:755.8250393700788}"/>
</p:tagLst>
</file>

<file path=ppt/tags/tag51.xml><?xml version="1.0" encoding="utf-8"?>
<p:tagLst xmlns:p="http://schemas.openxmlformats.org/presentationml/2006/main">
  <p:tag name="KSO_WM_DIAGRAM_VIRTUALLY_FRAME" val="{&quot;height&quot;:411.4,&quot;left&quot;:49,&quot;top&quot;:82.85,&quot;width&quot;:755.8250393700788}"/>
</p:tagLst>
</file>

<file path=ppt/tags/tag52.xml><?xml version="1.0" encoding="utf-8"?>
<p:tagLst xmlns:p="http://schemas.openxmlformats.org/presentationml/2006/main">
  <p:tag name="KSO_WM_DIAGRAM_VIRTUALLY_FRAME" val="{&quot;height&quot;:411.4,&quot;left&quot;:49,&quot;top&quot;:82.85,&quot;width&quot;:755.8250393700788}"/>
</p:tagLst>
</file>

<file path=ppt/tags/tag53.xml><?xml version="1.0" encoding="utf-8"?>
<p:tagLst xmlns:p="http://schemas.openxmlformats.org/presentationml/2006/main">
  <p:tag name="KSO_WM_DIAGRAM_VIRTUALLY_FRAME" val="{&quot;height&quot;:411.4,&quot;left&quot;:49,&quot;top&quot;:82.85,&quot;width&quot;:755.8250393700788}"/>
</p:tagLst>
</file>

<file path=ppt/tags/tag54.xml><?xml version="1.0" encoding="utf-8"?>
<p:tagLst xmlns:p="http://schemas.openxmlformats.org/presentationml/2006/main">
  <p:tag name="KSO_WM_DIAGRAM_VIRTUALLY_FRAME" val="{&quot;height&quot;:411.4,&quot;left&quot;:49,&quot;top&quot;:82.85,&quot;width&quot;:755.8250393700788}"/>
</p:tagLst>
</file>

<file path=ppt/tags/tag55.xml><?xml version="1.0" encoding="utf-8"?>
<p:tagLst xmlns:p="http://schemas.openxmlformats.org/presentationml/2006/main">
  <p:tag name="KSO_WM_DIAGRAM_VIRTUALLY_FRAME" val="{&quot;height&quot;:411.4,&quot;left&quot;:49,&quot;top&quot;:82.85,&quot;width&quot;:755.8250393700788}"/>
</p:tagLst>
</file>

<file path=ppt/tags/tag56.xml><?xml version="1.0" encoding="utf-8"?>
<p:tagLst xmlns:p="http://schemas.openxmlformats.org/presentationml/2006/main">
  <p:tag name="KSO_WM_DIAGRAM_VIRTUALLY_FRAME" val="{&quot;height&quot;:411.4,&quot;left&quot;:49,&quot;top&quot;:82.85,&quot;width&quot;:755.8250393700788}"/>
</p:tagLst>
</file>

<file path=ppt/tags/tag57.xml><?xml version="1.0" encoding="utf-8"?>
<p:tagLst xmlns:p="http://schemas.openxmlformats.org/presentationml/2006/main">
  <p:tag name="KSO_WM_DIAGRAM_VIRTUALLY_FRAME" val="{&quot;height&quot;:411.4,&quot;left&quot;:49,&quot;top&quot;:82.85,&quot;width&quot;:755.8250393700788}"/>
</p:tagLst>
</file>

<file path=ppt/tags/tag58.xml><?xml version="1.0" encoding="utf-8"?>
<p:tagLst xmlns:p="http://schemas.openxmlformats.org/presentationml/2006/main">
  <p:tag name="KSO_WM_DIAGRAM_VIRTUALLY_FRAME" val="{&quot;height&quot;:411.4,&quot;left&quot;:49,&quot;top&quot;:82.85,&quot;width&quot;:755.8250393700788}"/>
</p:tagLst>
</file>

<file path=ppt/tags/tag59.xml><?xml version="1.0" encoding="utf-8"?>
<p:tagLst xmlns:p="http://schemas.openxmlformats.org/presentationml/2006/main">
  <p:tag name="KSO_WM_DIAGRAM_VIRTUALLY_FRAME" val="{&quot;height&quot;:411.4,&quot;left&quot;:49,&quot;top&quot;:82.85,&quot;width&quot;:755.8250393700788}"/>
</p:tagLst>
</file>

<file path=ppt/tags/tag6.xml><?xml version="1.0" encoding="utf-8"?>
<p:tagLst xmlns:p="http://schemas.openxmlformats.org/presentationml/2006/main">
  <p:tag name="KSO_WM_BEAUTIFY_FLAG" val=""/>
</p:tagLst>
</file>

<file path=ppt/tags/tag60.xml><?xml version="1.0" encoding="utf-8"?>
<p:tagLst xmlns:p="http://schemas.openxmlformats.org/presentationml/2006/main">
  <p:tag name="KSO_WM_DIAGRAM_VIRTUALLY_FRAME" val="{&quot;height&quot;:411.4,&quot;left&quot;:49,&quot;top&quot;:82.85,&quot;width&quot;:755.8250393700788}"/>
</p:tagLst>
</file>

<file path=ppt/tags/tag61.xml><?xml version="1.0" encoding="utf-8"?>
<p:tagLst xmlns:p="http://schemas.openxmlformats.org/presentationml/2006/main">
  <p:tag name="KSO_WM_DIAGRAM_VIRTUALLY_FRAME" val="{&quot;height&quot;:411.4,&quot;left&quot;:49,&quot;top&quot;:82.85,&quot;width&quot;:755.8250393700788}"/>
</p:tagLst>
</file>

<file path=ppt/tags/tag62.xml><?xml version="1.0" encoding="utf-8"?>
<p:tagLst xmlns:p="http://schemas.openxmlformats.org/presentationml/2006/main">
  <p:tag name="KSO_WM_DIAGRAM_VIRTUALLY_FRAME" val="{&quot;height&quot;:411.4,&quot;left&quot;:49,&quot;top&quot;:82.85,&quot;width&quot;:755.8250393700788}"/>
</p:tagLst>
</file>

<file path=ppt/tags/tag63.xml><?xml version="1.0" encoding="utf-8"?>
<p:tagLst xmlns:p="http://schemas.openxmlformats.org/presentationml/2006/main">
  <p:tag name="KSO_WM_DIAGRAM_VIRTUALLY_FRAME" val="{&quot;height&quot;:411.4,&quot;left&quot;:49,&quot;top&quot;:82.85,&quot;width&quot;:755.8250393700788}"/>
</p:tagLst>
</file>

<file path=ppt/tags/tag64.xml><?xml version="1.0" encoding="utf-8"?>
<p:tagLst xmlns:p="http://schemas.openxmlformats.org/presentationml/2006/main">
  <p:tag name="KSO_WM_DIAGRAM_VIRTUALLY_FRAME" val="{&quot;height&quot;:411.4,&quot;left&quot;:49,&quot;top&quot;:82.85,&quot;width&quot;:755.8250393700788}"/>
</p:tagLst>
</file>

<file path=ppt/tags/tag65.xml><?xml version="1.0" encoding="utf-8"?>
<p:tagLst xmlns:p="http://schemas.openxmlformats.org/presentationml/2006/main">
  <p:tag name="KSO_WM_BEAUTIFY_FLAG" val=""/>
</p:tagLst>
</file>

<file path=ppt/tags/tag66.xml><?xml version="1.0" encoding="utf-8"?>
<p:tagLst xmlns:p="http://schemas.openxmlformats.org/presentationml/2006/main">
  <p:tag name="KSO_WPP_MARK_KEY" val="d84b17f2-a780-41bf-a64e-6f35e9a8ae8b"/>
  <p:tag name="COMMONDATA" val="eyJoZGlkIjoiYTU0MmEyNDE3M2ExYzNlMDYwMjBiZjVmYzFiY2RjOTgifQ=="/>
  <p:tag name="commondata" val="eyJoZGlkIjoiMjdjNzQ5YjI3OTIzNjIzYmZlZmE2MWFiZmM1Mjg2ZWUifQ=="/>
</p:tagLst>
</file>

<file path=ppt/tags/tag7.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lang="zh-CN" altLang="en-US"/>
        </a:defPPr>
      </a:lstStyle>
      <a:style>
        <a:lnRef idx="2">
          <a:schemeClr val="accent1">
            <a:shade val="50000"/>
          </a:schemeClr>
        </a:lnRef>
        <a:fillRef idx="1">
          <a:schemeClr val="accent1"/>
        </a:fillRef>
        <a:effectRef idx="0">
          <a:schemeClr val="accent1"/>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otalTime>0</TotalTime>
  <Words>4593</Words>
  <Application>WPS 演示</Application>
  <PresentationFormat>自定义</PresentationFormat>
  <Paragraphs>468</Paragraphs>
  <Slides>28</Slides>
  <Notes>3</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28</vt:i4>
      </vt:variant>
    </vt:vector>
  </HeadingPairs>
  <TitlesOfParts>
    <vt:vector size="42" baseType="lpstr">
      <vt:lpstr>Arial</vt:lpstr>
      <vt:lpstr>宋体</vt:lpstr>
      <vt:lpstr>Wingdings</vt:lpstr>
      <vt:lpstr>微软雅黑</vt:lpstr>
      <vt:lpstr>Poppins Medium</vt:lpstr>
      <vt:lpstr>方正兰亭粗黑简体</vt:lpstr>
      <vt:lpstr>思源黑体 CN Regular</vt:lpstr>
      <vt:lpstr>黑体</vt:lpstr>
      <vt:lpstr>Montserrat Medium</vt:lpstr>
      <vt:lpstr>微软雅黑 Light</vt:lpstr>
      <vt:lpstr>Wingdings</vt:lpstr>
      <vt:lpstr>Arial Unicode MS</vt:lpstr>
      <vt:lpstr>Calibri</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斌</dc:creator>
  <cp:lastModifiedBy>刘朋</cp:lastModifiedBy>
  <cp:revision>1070</cp:revision>
  <dcterms:created xsi:type="dcterms:W3CDTF">2022-12-29T11:59:00Z</dcterms:created>
  <dcterms:modified xsi:type="dcterms:W3CDTF">2024-11-10T08:50:43Z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09210C322CEF4326AA312C81171D80FF</vt:lpwstr>
  </property>
  <property fmtid="{D5CDD505-2E9C-101B-9397-08002B2CF9AE}" pid="3" name="KSOProductBuildVer">
    <vt:lpwstr>2052-12.1.0.18608</vt:lpwstr>
  </property>
</Properties>
</file>